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68580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2143125" y="685800"/>
            <a:ext cx="25718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</p:txBody>
      </p:sp>
      <p:sp>
        <p:nvSpPr>
          <p:cNvPr id="447" name="Shape 44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GB"/>
              <a:t>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>
            <p:ph idx="2" type="sldImg"/>
          </p:nvPr>
        </p:nvSpPr>
        <p:spPr>
          <a:xfrm>
            <a:off x="2143125" y="685800"/>
            <a:ext cx="25718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>
            <p:ph idx="2" type="sldImg"/>
          </p:nvPr>
        </p:nvSpPr>
        <p:spPr>
          <a:xfrm>
            <a:off x="2143125" y="685800"/>
            <a:ext cx="25718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>
            <p:ph idx="2" type="sldImg"/>
          </p:nvPr>
        </p:nvSpPr>
        <p:spPr>
          <a:xfrm>
            <a:off x="2143125" y="685800"/>
            <a:ext cx="25718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>
            <p:ph idx="2" type="sldImg"/>
          </p:nvPr>
        </p:nvSpPr>
        <p:spPr>
          <a:xfrm>
            <a:off x="2143125" y="685800"/>
            <a:ext cx="25718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2143125" y="685800"/>
            <a:ext cx="2571899" cy="34286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</p:txBody>
      </p:sp>
      <p:sp>
        <p:nvSpPr>
          <p:cNvPr id="509" name="Shape 50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GB"/>
              <a:t> 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2143125" y="685800"/>
            <a:ext cx="2571899" cy="34286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/>
          </a:p>
        </p:txBody>
      </p:sp>
      <p:sp>
        <p:nvSpPr>
          <p:cNvPr id="655" name="Shape 65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GB"/>
              <a:t> 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/>
          <p:nvPr>
            <p:ph idx="2" type="sldImg"/>
          </p:nvPr>
        </p:nvSpPr>
        <p:spPr>
          <a:xfrm>
            <a:off x="2143125" y="685800"/>
            <a:ext cx="2571899" cy="34286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2" name="Shape 7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7" name="Shape 7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3" name="Shape 7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2" name="Shape 8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0" name="Shape 8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9" name="Shape 8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8" name="Shape 8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7" name="Shape 8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3" name="Shape 8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1" name="Shape 8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2" name="Shape 9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2" name="Shape 9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8" name="Shape 9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3" name="Shape 9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9" name="Shape 9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5" name="Shape 9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1" name="Shape 9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7" name="Shape 9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5" name="Shape 9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pic>
        <p:nvPicPr>
          <p:cNvPr id="15" name="Shape 15"/>
          <p:cNvPicPr preferRelativeResize="0"/>
          <p:nvPr/>
        </p:nvPicPr>
        <p:blipFill rotWithShape="1">
          <a:blip r:embed="rId2">
            <a:alphaModFix/>
          </a:blip>
          <a:srcRect b="0" l="0" r="80176" t="0"/>
          <a:stretch/>
        </p:blipFill>
        <p:spPr>
          <a:xfrm>
            <a:off x="7328459" y="132836"/>
            <a:ext cx="417924" cy="43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Shape 16"/>
          <p:cNvGrpSpPr/>
          <p:nvPr/>
        </p:nvGrpSpPr>
        <p:grpSpPr>
          <a:xfrm>
            <a:off x="7697700" y="76200"/>
            <a:ext cx="1370099" cy="522900"/>
            <a:chOff x="7689525" y="154700"/>
            <a:chExt cx="1370099" cy="522900"/>
          </a:xfrm>
        </p:grpSpPr>
        <p:sp>
          <p:nvSpPr>
            <p:cNvPr id="17" name="Shape 17"/>
            <p:cNvSpPr txBox="1"/>
            <p:nvPr/>
          </p:nvSpPr>
          <p:spPr>
            <a:xfrm>
              <a:off x="7689525" y="154700"/>
              <a:ext cx="1370099" cy="52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2400">
                  <a:latin typeface="Droid Sans"/>
                  <a:ea typeface="Droid Sans"/>
                  <a:cs typeface="Droid Sans"/>
                  <a:sym typeface="Droid Sans"/>
                </a:rPr>
                <a:t>CamSaS</a:t>
              </a:r>
            </a:p>
          </p:txBody>
        </p:sp>
        <p:cxnSp>
          <p:nvCxnSpPr>
            <p:cNvPr id="18" name="Shape 18"/>
            <p:cNvCxnSpPr/>
            <p:nvPr/>
          </p:nvCxnSpPr>
          <p:spPr>
            <a:xfrm>
              <a:off x="7758125" y="240025"/>
              <a:ext cx="1251599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" name="Shape 19"/>
            <p:cNvCxnSpPr/>
            <p:nvPr/>
          </p:nvCxnSpPr>
          <p:spPr>
            <a:xfrm>
              <a:off x="7758125" y="612450"/>
              <a:ext cx="1251599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20" name="Shape 20"/>
          <p:cNvSpPr txBox="1"/>
          <p:nvPr/>
        </p:nvSpPr>
        <p:spPr>
          <a:xfrm>
            <a:off x="8519091" y="6415409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-GB" sz="13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21" name="Shape 21"/>
          <p:cNvSpPr txBox="1"/>
          <p:nvPr/>
        </p:nvSpPr>
        <p:spPr>
          <a:xfrm>
            <a:off x="165375" y="6483125"/>
            <a:ext cx="7163100" cy="27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http://camsas.org</a:t>
            </a:r>
            <a:r>
              <a:rPr lang="en-GB">
                <a:solidFill>
                  <a:srgbClr val="666666"/>
                </a:solidFill>
              </a:rPr>
              <a:t>         </a:t>
            </a:r>
            <a:r>
              <a:rPr lang="en-GB" sz="1200">
                <a:solidFill>
                  <a:srgbClr val="666666"/>
                </a:solidFill>
                <a:latin typeface="Indie Flower"/>
                <a:ea typeface="Indie Flower"/>
                <a:cs typeface="Indie Flower"/>
                <a:sym typeface="Indie Flower"/>
              </a:rPr>
              <a:t>@CamSysAtScale</a:t>
            </a:r>
          </a:p>
        </p:txBody>
      </p:sp>
      <p:cxnSp>
        <p:nvCxnSpPr>
          <p:cNvPr id="22" name="Shape 22"/>
          <p:cNvCxnSpPr/>
          <p:nvPr/>
        </p:nvCxnSpPr>
        <p:spPr>
          <a:xfrm>
            <a:off x="-121293" y="6543794"/>
            <a:ext cx="9404999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  <p:sp>
        <p:nvSpPr>
          <p:cNvPr id="42" name="Shape 42"/>
          <p:cNvSpPr/>
          <p:nvPr/>
        </p:nvSpPr>
        <p:spPr>
          <a:xfrm flipH="1" rot="10800000">
            <a:off x="533400" y="1173599"/>
            <a:ext cx="8153399" cy="45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-GB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amsas.org" TargetMode="External"/><Relationship Id="rId4" Type="http://schemas.openxmlformats.org/officeDocument/2006/relationships/hyperlink" Target="https://twitter.com/camsysatscale" TargetMode="External"/><Relationship Id="rId5" Type="http://schemas.openxmlformats.org/officeDocument/2006/relationships/image" Target="../media/image00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6.png"/><Relationship Id="rId4" Type="http://schemas.openxmlformats.org/officeDocument/2006/relationships/hyperlink" Target="http://malteschwarzkopf.de/research/assets/google-stack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6.png"/><Relationship Id="rId4" Type="http://schemas.openxmlformats.org/officeDocument/2006/relationships/hyperlink" Target="http://malteschwarzkopf.de/research/assets/google-stack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6.png"/><Relationship Id="rId4" Type="http://schemas.openxmlformats.org/officeDocument/2006/relationships/hyperlink" Target="http://malteschwarzkopf.de/research/assets/google-stack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6.png"/><Relationship Id="rId4" Type="http://schemas.openxmlformats.org/officeDocument/2006/relationships/hyperlink" Target="http://malteschwarzkopf.de/research/assets/google-stack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Relationship Id="rId4" Type="http://schemas.openxmlformats.org/officeDocument/2006/relationships/image" Target="../media/image0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Relationship Id="rId4" Type="http://schemas.openxmlformats.org/officeDocument/2006/relationships/hyperlink" Target="http://malteschwarzkopf.de/research/assets/facebook-stack.pdf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Relationship Id="rId4" Type="http://schemas.openxmlformats.org/officeDocument/2006/relationships/hyperlink" Target="http://malteschwarzkopf.de/research/assets/facebook-stack.pdf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Relationship Id="rId4" Type="http://schemas.openxmlformats.org/officeDocument/2006/relationships/hyperlink" Target="http://malteschwarzkopf.de/research/assets/facebook-stack.pdf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malteschwarzkopf.de/research/assets/google-stack.pdf" TargetMode="External"/><Relationship Id="rId4" Type="http://schemas.openxmlformats.org/officeDocument/2006/relationships/hyperlink" Target="http://malteschwarzkopf.de/research/assets/facebook-stack.pdf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ctrTitle"/>
          </p:nvPr>
        </p:nvSpPr>
        <p:spPr>
          <a:xfrm>
            <a:off x="685800" y="1730126"/>
            <a:ext cx="7772400" cy="2540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What does it take</a:t>
            </a:r>
            <a:br>
              <a:rPr lang="en-GB"/>
            </a:br>
            <a:r>
              <a:rPr b="0" lang="en-GB"/>
              <a:t>to make</a:t>
            </a:r>
            <a:r>
              <a:rPr lang="en-GB"/>
              <a:t> </a:t>
            </a:r>
            <a:r>
              <a:rPr lang="en-GB">
                <a:solidFill>
                  <a:srgbClr val="1155CC"/>
                </a:solidFill>
              </a:rPr>
              <a:t>G</a:t>
            </a:r>
            <a:r>
              <a:rPr lang="en-GB">
                <a:solidFill>
                  <a:srgbClr val="CC0000"/>
                </a:solidFill>
              </a:rPr>
              <a:t>o</a:t>
            </a:r>
            <a:r>
              <a:rPr lang="en-GB">
                <a:solidFill>
                  <a:srgbClr val="F1C232"/>
                </a:solidFill>
              </a:rPr>
              <a:t>o</a:t>
            </a:r>
            <a:r>
              <a:rPr lang="en-GB">
                <a:solidFill>
                  <a:srgbClr val="1155CC"/>
                </a:solidFill>
              </a:rPr>
              <a:t>g</a:t>
            </a:r>
            <a:r>
              <a:rPr lang="en-GB">
                <a:solidFill>
                  <a:srgbClr val="38761D"/>
                </a:solidFill>
              </a:rPr>
              <a:t>l</a:t>
            </a:r>
            <a:r>
              <a:rPr lang="en-GB">
                <a:solidFill>
                  <a:srgbClr val="CC0000"/>
                </a:solidFill>
              </a:rPr>
              <a:t>e</a:t>
            </a:r>
            <a:br>
              <a:rPr lang="en-GB"/>
            </a:br>
            <a:r>
              <a:rPr lang="en-GB"/>
              <a:t>work at scale?</a:t>
            </a:r>
          </a:p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685800" y="4853557"/>
            <a:ext cx="7772400" cy="1697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Malte Schwarzkopf</a:t>
            </a:r>
            <a:br>
              <a:rPr lang="en-GB"/>
            </a:br>
            <a:r>
              <a:rPr i="1" lang="en-GB" sz="2400"/>
              <a:t>Cambridge Systems at Scale</a:t>
            </a:r>
            <a:br>
              <a:rPr i="1" lang="en-GB" sz="2400"/>
            </a:br>
            <a:r>
              <a:rPr lang="en-GB" sz="2000" u="sng">
                <a:solidFill>
                  <a:schemeClr val="hlink"/>
                </a:solidFill>
                <a:hlinkClick r:id="rId3"/>
              </a:rPr>
              <a:t>http://camsas.org</a:t>
            </a:r>
            <a:r>
              <a:rPr lang="en-GB" sz="2000"/>
              <a:t>  –  </a:t>
            </a:r>
            <a:r>
              <a:rPr lang="en-GB" sz="2000" u="sng">
                <a:solidFill>
                  <a:schemeClr val="hlink"/>
                </a:solidFill>
                <a:hlinkClick r:id="rId4"/>
              </a:rPr>
              <a:t>@CamSysAtScale</a:t>
            </a:r>
          </a:p>
        </p:txBody>
      </p:sp>
      <p:sp>
        <p:nvSpPr>
          <p:cNvPr id="46" name="Shape 46"/>
          <p:cNvSpPr txBox="1"/>
          <p:nvPr/>
        </p:nvSpPr>
        <p:spPr>
          <a:xfrm>
            <a:off x="6828500" y="212008"/>
            <a:ext cx="21543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40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CamSaS</a:t>
            </a:r>
          </a:p>
        </p:txBody>
      </p:sp>
      <p:cxnSp>
        <p:nvCxnSpPr>
          <p:cNvPr id="47" name="Shape 47"/>
          <p:cNvCxnSpPr/>
          <p:nvPr/>
        </p:nvCxnSpPr>
        <p:spPr>
          <a:xfrm>
            <a:off x="6904700" y="216932"/>
            <a:ext cx="2075399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48" name="Shape 48"/>
          <p:cNvPicPr preferRelativeResize="0"/>
          <p:nvPr/>
        </p:nvPicPr>
        <p:blipFill rotWithShape="1">
          <a:blip r:embed="rId5">
            <a:alphaModFix/>
          </a:blip>
          <a:srcRect b="0" l="0" r="80176" t="0"/>
          <a:stretch/>
        </p:blipFill>
        <p:spPr>
          <a:xfrm>
            <a:off x="6048775" y="185426"/>
            <a:ext cx="855915" cy="894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" name="Shape 49"/>
          <p:cNvCxnSpPr/>
          <p:nvPr/>
        </p:nvCxnSpPr>
        <p:spPr>
          <a:xfrm>
            <a:off x="6904700" y="1045987"/>
            <a:ext cx="2075399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0" name="Shape 50"/>
          <p:cNvCxnSpPr/>
          <p:nvPr/>
        </p:nvCxnSpPr>
        <p:spPr>
          <a:xfrm>
            <a:off x="1876575" y="4568600"/>
            <a:ext cx="5379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1" name="Shape 51"/>
          <p:cNvCxnSpPr/>
          <p:nvPr/>
        </p:nvCxnSpPr>
        <p:spPr>
          <a:xfrm>
            <a:off x="1876575" y="1730125"/>
            <a:ext cx="5379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7450" y="0"/>
            <a:ext cx="10287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/>
          <p:nvPr/>
        </p:nvSpPr>
        <p:spPr>
          <a:xfrm>
            <a:off x="1091825" y="2911525"/>
            <a:ext cx="830225" cy="534525"/>
          </a:xfrm>
          <a:custGeom>
            <a:pathLst>
              <a:path extrusionOk="0" h="21381" w="33209">
                <a:moveTo>
                  <a:pt x="0" y="0"/>
                </a:moveTo>
                <a:lnTo>
                  <a:pt x="0" y="21381"/>
                </a:lnTo>
                <a:lnTo>
                  <a:pt x="33209" y="18652"/>
                </a:lnTo>
                <a:lnTo>
                  <a:pt x="33209" y="455"/>
                </a:lnTo>
                <a:close/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234" name="Shape 234"/>
          <p:cNvSpPr txBox="1"/>
          <p:nvPr/>
        </p:nvSpPr>
        <p:spPr>
          <a:xfrm>
            <a:off x="4742600" y="1034950"/>
            <a:ext cx="4287600" cy="51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GB" sz="3000">
                <a:solidFill>
                  <a:schemeClr val="dk1"/>
                </a:solidFill>
              </a:rPr>
              <a:t>10,000+ machines</a:t>
            </a:r>
            <a:br>
              <a:rPr lang="en-GB" sz="3000">
                <a:solidFill>
                  <a:schemeClr val="dk1"/>
                </a:solidFill>
              </a:rPr>
            </a:b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GB" sz="3000">
                <a:solidFill>
                  <a:schemeClr val="dk1"/>
                </a:solidFill>
              </a:rPr>
              <a:t>“Machine”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sz="2400">
                <a:solidFill>
                  <a:schemeClr val="dk1"/>
                </a:solidFill>
              </a:rPr>
              <a:t>no chassis!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sz="2400">
                <a:solidFill>
                  <a:schemeClr val="dk1"/>
                </a:solidFill>
              </a:rPr>
              <a:t>DC battery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sz="2400">
                <a:solidFill>
                  <a:schemeClr val="dk1"/>
                </a:solidFill>
              </a:rPr>
              <a:t>~6 disk drives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sz="2400">
                <a:solidFill>
                  <a:schemeClr val="dk1"/>
                </a:solidFill>
              </a:rPr>
              <a:t>mostly custom-made</a:t>
            </a:r>
            <a:br>
              <a:rPr lang="en-GB" sz="2400">
                <a:solidFill>
                  <a:schemeClr val="dk1"/>
                </a:solidFill>
              </a:rPr>
            </a:b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sz="3000">
                <a:solidFill>
                  <a:schemeClr val="dk1"/>
                </a:solidFill>
              </a:rPr>
              <a:t>Network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sz="2400">
                <a:solidFill>
                  <a:schemeClr val="dk1"/>
                </a:solidFill>
              </a:rPr>
              <a:t>ToR switch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sz="2400">
                <a:solidFill>
                  <a:schemeClr val="dk1"/>
                </a:solidFill>
              </a:rPr>
              <a:t>multi-path core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sz="2400">
                <a:solidFill>
                  <a:schemeClr val="dk1"/>
                </a:solidFill>
              </a:rPr>
              <a:t>e.g., 3-stage fat tree or Clos topology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How’s this different to HPC?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457200" y="13716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Emphasis on </a:t>
            </a:r>
            <a:r>
              <a:rPr b="1" lang="en-GB">
                <a:solidFill>
                  <a:srgbClr val="980000"/>
                </a:solidFill>
              </a:rPr>
              <a:t>commodity hardware</a:t>
            </a:r>
          </a:p>
          <a:p>
            <a:pPr indent="-228600" lvl="1" marL="914400" rtl="0">
              <a:spcBef>
                <a:spcPts val="0"/>
              </a:spcBef>
              <a:buClr>
                <a:srgbClr val="980000"/>
              </a:buClr>
            </a:pPr>
            <a:r>
              <a:rPr b="1" lang="en-GB">
                <a:solidFill>
                  <a:srgbClr val="980000"/>
                </a:solidFill>
              </a:rPr>
              <a:t>No expensive interconnect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Mid-range machines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Energy/performance/cost trade-off essential</a:t>
            </a:r>
            <a:br>
              <a:rPr lang="en-GB"/>
            </a:b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Massive </a:t>
            </a:r>
            <a:r>
              <a:rPr b="1" lang="en-GB">
                <a:solidFill>
                  <a:srgbClr val="980000"/>
                </a:solidFill>
              </a:rPr>
              <a:t>automation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Very small number of on-site staff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Automated software bootstrap</a:t>
            </a:r>
            <a:br>
              <a:rPr lang="en-GB"/>
            </a:br>
          </a:p>
          <a:p>
            <a:pPr indent="-228600" lvl="0" marL="457200" rtl="0">
              <a:spcBef>
                <a:spcPts val="0"/>
              </a:spcBef>
            </a:pPr>
            <a:r>
              <a:rPr b="1" lang="en-GB">
                <a:solidFill>
                  <a:srgbClr val="980000"/>
                </a:solidFill>
              </a:rPr>
              <a:t>Fault tolerant</a:t>
            </a:r>
            <a:r>
              <a:rPr lang="en-GB"/>
              <a:t> design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Each component can fail</a:t>
            </a:r>
          </a:p>
          <a:p>
            <a:pPr indent="-228600" lvl="1" marL="914400">
              <a:spcBef>
                <a:spcPts val="0"/>
              </a:spcBef>
            </a:pPr>
            <a:r>
              <a:rPr lang="en-GB"/>
              <a:t>Software must be aware and compensate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The software side</a:t>
            </a:r>
          </a:p>
        </p:txBody>
      </p:sp>
      <p:sp>
        <p:nvSpPr>
          <p:cNvPr id="246" name="Shape 246"/>
          <p:cNvSpPr/>
          <p:nvPr/>
        </p:nvSpPr>
        <p:spPr>
          <a:xfrm>
            <a:off x="307075" y="5572825"/>
            <a:ext cx="2570400" cy="853199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3000"/>
              <a:t>Machine</a:t>
            </a:r>
          </a:p>
        </p:txBody>
      </p:sp>
      <p:sp>
        <p:nvSpPr>
          <p:cNvPr id="247" name="Shape 247"/>
          <p:cNvSpPr/>
          <p:nvPr/>
        </p:nvSpPr>
        <p:spPr>
          <a:xfrm>
            <a:off x="6311875" y="5572825"/>
            <a:ext cx="2570400" cy="853199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3000"/>
              <a:t>Machine</a:t>
            </a:r>
          </a:p>
        </p:txBody>
      </p:sp>
      <p:sp>
        <p:nvSpPr>
          <p:cNvPr id="248" name="Shape 248"/>
          <p:cNvSpPr/>
          <p:nvPr/>
        </p:nvSpPr>
        <p:spPr>
          <a:xfrm>
            <a:off x="3309475" y="5572825"/>
            <a:ext cx="2570400" cy="853199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3000"/>
              <a:t>Machine</a:t>
            </a:r>
          </a:p>
        </p:txBody>
      </p:sp>
      <p:grpSp>
        <p:nvGrpSpPr>
          <p:cNvPr id="249" name="Shape 249"/>
          <p:cNvGrpSpPr/>
          <p:nvPr/>
        </p:nvGrpSpPr>
        <p:grpSpPr>
          <a:xfrm>
            <a:off x="307075" y="4606125"/>
            <a:ext cx="8575200" cy="853199"/>
            <a:chOff x="307075" y="4606125"/>
            <a:chExt cx="8575200" cy="853199"/>
          </a:xfrm>
        </p:grpSpPr>
        <p:sp>
          <p:nvSpPr>
            <p:cNvPr id="250" name="Shape 250"/>
            <p:cNvSpPr/>
            <p:nvPr/>
          </p:nvSpPr>
          <p:spPr>
            <a:xfrm>
              <a:off x="307075" y="4606125"/>
              <a:ext cx="2570400" cy="853199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-GB" sz="3000"/>
                <a:t>Linux kernel </a:t>
              </a:r>
              <a:r>
                <a:rPr lang="en-GB" sz="1800"/>
                <a:t>(customized)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3309475" y="4606125"/>
              <a:ext cx="2570400" cy="853199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3000"/>
                <a:t>Linux kernel </a:t>
              </a:r>
              <a:r>
                <a:rPr lang="en-GB" sz="1800"/>
                <a:t>(customized)</a:t>
              </a:r>
            </a:p>
          </p:txBody>
        </p:sp>
        <p:sp>
          <p:nvSpPr>
            <p:cNvPr id="252" name="Shape 252"/>
            <p:cNvSpPr/>
            <p:nvPr/>
          </p:nvSpPr>
          <p:spPr>
            <a:xfrm>
              <a:off x="6311875" y="4606125"/>
              <a:ext cx="2570400" cy="853199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3000"/>
                <a:t>Linux kernel </a:t>
              </a:r>
              <a:r>
                <a:rPr lang="en-GB" sz="1800"/>
                <a:t>(customized)</a:t>
              </a:r>
            </a:p>
          </p:txBody>
        </p:sp>
      </p:grpSp>
      <p:sp>
        <p:nvSpPr>
          <p:cNvPr id="253" name="Shape 253"/>
          <p:cNvSpPr/>
          <p:nvPr/>
        </p:nvSpPr>
        <p:spPr>
          <a:xfrm>
            <a:off x="307075" y="1233975"/>
            <a:ext cx="8575200" cy="603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3000"/>
              <a:t>Transparent distributed systems</a:t>
            </a:r>
          </a:p>
        </p:txBody>
      </p:sp>
      <p:grpSp>
        <p:nvGrpSpPr>
          <p:cNvPr id="254" name="Shape 254"/>
          <p:cNvGrpSpPr/>
          <p:nvPr/>
        </p:nvGrpSpPr>
        <p:grpSpPr>
          <a:xfrm>
            <a:off x="6311875" y="1979132"/>
            <a:ext cx="2570399" cy="2479400"/>
            <a:chOff x="6311875" y="1979132"/>
            <a:chExt cx="2570399" cy="2479400"/>
          </a:xfrm>
        </p:grpSpPr>
        <p:sp>
          <p:nvSpPr>
            <p:cNvPr id="255" name="Shape 255"/>
            <p:cNvSpPr/>
            <p:nvPr/>
          </p:nvSpPr>
          <p:spPr>
            <a:xfrm>
              <a:off x="6311875" y="1979132"/>
              <a:ext cx="1228199" cy="11451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  <p:sp>
          <p:nvSpPr>
            <p:cNvPr id="256" name="Shape 256"/>
            <p:cNvSpPr/>
            <p:nvPr/>
          </p:nvSpPr>
          <p:spPr>
            <a:xfrm>
              <a:off x="6311875" y="3307982"/>
              <a:ext cx="1228199" cy="11451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  <p:sp>
          <p:nvSpPr>
            <p:cNvPr id="257" name="Shape 257"/>
            <p:cNvSpPr/>
            <p:nvPr/>
          </p:nvSpPr>
          <p:spPr>
            <a:xfrm>
              <a:off x="7654075" y="1984582"/>
              <a:ext cx="1228199" cy="11451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  <p:sp>
          <p:nvSpPr>
            <p:cNvPr id="258" name="Shape 258"/>
            <p:cNvSpPr/>
            <p:nvPr/>
          </p:nvSpPr>
          <p:spPr>
            <a:xfrm>
              <a:off x="7654075" y="3313432"/>
              <a:ext cx="1228199" cy="11451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</p:grpSp>
      <p:grpSp>
        <p:nvGrpSpPr>
          <p:cNvPr id="259" name="Shape 259"/>
          <p:cNvGrpSpPr/>
          <p:nvPr/>
        </p:nvGrpSpPr>
        <p:grpSpPr>
          <a:xfrm>
            <a:off x="307075" y="1979132"/>
            <a:ext cx="2997499" cy="2576467"/>
            <a:chOff x="307075" y="1979132"/>
            <a:chExt cx="2997499" cy="2576467"/>
          </a:xfrm>
        </p:grpSpPr>
        <p:sp>
          <p:nvSpPr>
            <p:cNvPr id="260" name="Shape 260"/>
            <p:cNvSpPr/>
            <p:nvPr/>
          </p:nvSpPr>
          <p:spPr>
            <a:xfrm>
              <a:off x="307075" y="1979132"/>
              <a:ext cx="1228199" cy="11451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  <p:sp>
          <p:nvSpPr>
            <p:cNvPr id="261" name="Shape 261"/>
            <p:cNvSpPr/>
            <p:nvPr/>
          </p:nvSpPr>
          <p:spPr>
            <a:xfrm>
              <a:off x="307075" y="3307982"/>
              <a:ext cx="1228199" cy="11451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  <p:sp>
          <p:nvSpPr>
            <p:cNvPr id="262" name="Shape 262"/>
            <p:cNvSpPr/>
            <p:nvPr/>
          </p:nvSpPr>
          <p:spPr>
            <a:xfrm>
              <a:off x="1649275" y="1984582"/>
              <a:ext cx="1228199" cy="11451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  <p:sp>
          <p:nvSpPr>
            <p:cNvPr id="263" name="Shape 263"/>
            <p:cNvSpPr/>
            <p:nvPr/>
          </p:nvSpPr>
          <p:spPr>
            <a:xfrm>
              <a:off x="1649275" y="3313432"/>
              <a:ext cx="1228199" cy="11451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  <p:sp>
          <p:nvSpPr>
            <p:cNvPr id="264" name="Shape 264"/>
            <p:cNvSpPr txBox="1"/>
            <p:nvPr/>
          </p:nvSpPr>
          <p:spPr>
            <a:xfrm rot="-5400000">
              <a:off x="1800374" y="3051399"/>
              <a:ext cx="2570400" cy="437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-GB" sz="1800">
                  <a:solidFill>
                    <a:srgbClr val="666666"/>
                  </a:solidFill>
                </a:rPr>
                <a:t>Containers</a:t>
              </a:r>
            </a:p>
          </p:txBody>
        </p:sp>
      </p:grpSp>
      <p:grpSp>
        <p:nvGrpSpPr>
          <p:cNvPr id="265" name="Shape 265"/>
          <p:cNvGrpSpPr/>
          <p:nvPr/>
        </p:nvGrpSpPr>
        <p:grpSpPr>
          <a:xfrm>
            <a:off x="3309475" y="1979132"/>
            <a:ext cx="3005399" cy="2576467"/>
            <a:chOff x="3309475" y="1979132"/>
            <a:chExt cx="3005399" cy="2576467"/>
          </a:xfrm>
        </p:grpSpPr>
        <p:sp>
          <p:nvSpPr>
            <p:cNvPr id="266" name="Shape 266"/>
            <p:cNvSpPr/>
            <p:nvPr/>
          </p:nvSpPr>
          <p:spPr>
            <a:xfrm>
              <a:off x="3309475" y="1979132"/>
              <a:ext cx="1228199" cy="11451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  <p:sp>
          <p:nvSpPr>
            <p:cNvPr id="267" name="Shape 267"/>
            <p:cNvSpPr/>
            <p:nvPr/>
          </p:nvSpPr>
          <p:spPr>
            <a:xfrm>
              <a:off x="3309475" y="3307982"/>
              <a:ext cx="1228199" cy="11451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  <p:sp>
          <p:nvSpPr>
            <p:cNvPr id="268" name="Shape 268"/>
            <p:cNvSpPr/>
            <p:nvPr/>
          </p:nvSpPr>
          <p:spPr>
            <a:xfrm>
              <a:off x="4651675" y="1984582"/>
              <a:ext cx="1228199" cy="11451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  <p:sp>
          <p:nvSpPr>
            <p:cNvPr id="269" name="Shape 269"/>
            <p:cNvSpPr/>
            <p:nvPr/>
          </p:nvSpPr>
          <p:spPr>
            <a:xfrm>
              <a:off x="4651675" y="3313432"/>
              <a:ext cx="1228199" cy="11451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000"/>
            </a:p>
          </p:txBody>
        </p:sp>
        <p:sp>
          <p:nvSpPr>
            <p:cNvPr id="270" name="Shape 270"/>
            <p:cNvSpPr txBox="1"/>
            <p:nvPr/>
          </p:nvSpPr>
          <p:spPr>
            <a:xfrm rot="-5400000">
              <a:off x="4810674" y="3051399"/>
              <a:ext cx="2570400" cy="437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1800">
                  <a:solidFill>
                    <a:srgbClr val="666666"/>
                  </a:solidFill>
                </a:rPr>
                <a:t>Containers</a:t>
              </a:r>
            </a:p>
          </p:txBody>
        </p:sp>
      </p:grpSp>
      <p:grpSp>
        <p:nvGrpSpPr>
          <p:cNvPr id="271" name="Shape 271"/>
          <p:cNvGrpSpPr/>
          <p:nvPr/>
        </p:nvGrpSpPr>
        <p:grpSpPr>
          <a:xfrm>
            <a:off x="523775" y="2050300"/>
            <a:ext cx="6448100" cy="1845862"/>
            <a:chOff x="523775" y="2050300"/>
            <a:chExt cx="6448100" cy="1845862"/>
          </a:xfrm>
        </p:grpSpPr>
        <p:sp>
          <p:nvSpPr>
            <p:cNvPr id="272" name="Shape 272"/>
            <p:cNvSpPr txBox="1"/>
            <p:nvPr/>
          </p:nvSpPr>
          <p:spPr>
            <a:xfrm>
              <a:off x="523775" y="2050300"/>
              <a:ext cx="4505100" cy="531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b="1" lang="en-GB" sz="2400">
                  <a:solidFill>
                    <a:srgbClr val="FF0000"/>
                  </a:solidFill>
                </a:rPr>
                <a:t>We’ll look at what goes here!</a:t>
              </a:r>
            </a:p>
          </p:txBody>
        </p:sp>
        <p:cxnSp>
          <p:nvCxnSpPr>
            <p:cNvPr id="273" name="Shape 273"/>
            <p:cNvCxnSpPr/>
            <p:nvPr/>
          </p:nvCxnSpPr>
          <p:spPr>
            <a:xfrm flipH="1">
              <a:off x="903724" y="2521425"/>
              <a:ext cx="334200" cy="1306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74" name="Shape 274"/>
            <p:cNvCxnSpPr/>
            <p:nvPr/>
          </p:nvCxnSpPr>
          <p:spPr>
            <a:xfrm>
              <a:off x="3942000" y="2614262"/>
              <a:ext cx="1283100" cy="1281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75" name="Shape 275"/>
            <p:cNvCxnSpPr/>
            <p:nvPr/>
          </p:nvCxnSpPr>
          <p:spPr>
            <a:xfrm>
              <a:off x="5028775" y="2280087"/>
              <a:ext cx="1943100" cy="210899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The </a:t>
            </a:r>
            <a:r>
              <a:rPr lang="en-GB">
                <a:solidFill>
                  <a:schemeClr val="hlink"/>
                </a:solidFill>
              </a:rPr>
              <a:t>G</a:t>
            </a:r>
            <a:r>
              <a:rPr lang="en-GB">
                <a:solidFill>
                  <a:srgbClr val="CC0000"/>
                </a:solidFill>
              </a:rPr>
              <a:t>o</a:t>
            </a:r>
            <a:r>
              <a:rPr lang="en-GB">
                <a:solidFill>
                  <a:srgbClr val="F1C232"/>
                </a:solidFill>
              </a:rPr>
              <a:t>o</a:t>
            </a:r>
            <a:r>
              <a:rPr lang="en-GB">
                <a:solidFill>
                  <a:schemeClr val="hlink"/>
                </a:solidFill>
              </a:rPr>
              <a:t>g</a:t>
            </a:r>
            <a:r>
              <a:rPr lang="en-GB">
                <a:solidFill>
                  <a:srgbClr val="38761D"/>
                </a:solidFill>
              </a:rPr>
              <a:t>l</a:t>
            </a:r>
            <a:r>
              <a:rPr lang="en-GB">
                <a:solidFill>
                  <a:srgbClr val="CC0000"/>
                </a:solidFill>
              </a:rPr>
              <a:t>e</a:t>
            </a:r>
            <a:r>
              <a:rPr lang="en-GB"/>
              <a:t> Stack</a:t>
            </a:r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00" y="1160412"/>
            <a:ext cx="8639175" cy="51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/>
          <p:nvPr/>
        </p:nvSpPr>
        <p:spPr>
          <a:xfrm>
            <a:off x="329825" y="2195026"/>
            <a:ext cx="3787200" cy="5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3036650" y="3138950"/>
            <a:ext cx="2160900" cy="5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602800" y="3818050"/>
            <a:ext cx="4060199" cy="5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2627200" y="5441075"/>
            <a:ext cx="6059700" cy="5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329825" y="4497150"/>
            <a:ext cx="5561400" cy="5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5476200" y="3138950"/>
            <a:ext cx="2160900" cy="5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 txBox="1"/>
          <p:nvPr/>
        </p:nvSpPr>
        <p:spPr>
          <a:xfrm>
            <a:off x="3668225" y="6455503"/>
            <a:ext cx="4863299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>
                <a:solidFill>
                  <a:srgbClr val="999999"/>
                </a:solidFill>
              </a:rPr>
              <a:t>Figure from M. Schwarzkopf, “Operating system support for warehouse-scale computing”, PhD thesis, University of Cambridge, 2015 (to appear).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The </a:t>
            </a:r>
            <a:r>
              <a:rPr lang="en-GB">
                <a:solidFill>
                  <a:schemeClr val="hlink"/>
                </a:solidFill>
              </a:rPr>
              <a:t>G</a:t>
            </a:r>
            <a:r>
              <a:rPr lang="en-GB">
                <a:solidFill>
                  <a:srgbClr val="CC0000"/>
                </a:solidFill>
              </a:rPr>
              <a:t>o</a:t>
            </a:r>
            <a:r>
              <a:rPr lang="en-GB">
                <a:solidFill>
                  <a:srgbClr val="F1C232"/>
                </a:solidFill>
              </a:rPr>
              <a:t>o</a:t>
            </a:r>
            <a:r>
              <a:rPr lang="en-GB">
                <a:solidFill>
                  <a:schemeClr val="hlink"/>
                </a:solidFill>
              </a:rPr>
              <a:t>g</a:t>
            </a:r>
            <a:r>
              <a:rPr lang="en-GB">
                <a:solidFill>
                  <a:srgbClr val="38761D"/>
                </a:solidFill>
              </a:rPr>
              <a:t>l</a:t>
            </a:r>
            <a:r>
              <a:rPr lang="en-GB">
                <a:solidFill>
                  <a:srgbClr val="CC0000"/>
                </a:solidFill>
              </a:rPr>
              <a:t>e</a:t>
            </a:r>
            <a:r>
              <a:rPr lang="en-GB"/>
              <a:t> Stack</a:t>
            </a:r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00" y="1160412"/>
            <a:ext cx="8639175" cy="51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/>
          <p:nvPr/>
        </p:nvSpPr>
        <p:spPr>
          <a:xfrm>
            <a:off x="329825" y="4497150"/>
            <a:ext cx="5561400" cy="534600"/>
          </a:xfrm>
          <a:prstGeom prst="rect">
            <a:avLst/>
          </a:prstGeom>
          <a:solidFill>
            <a:srgbClr val="EA9999">
              <a:alpha val="273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3668225" y="6455503"/>
            <a:ext cx="4863299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>
                <a:solidFill>
                  <a:srgbClr val="999999"/>
                </a:solidFill>
              </a:rPr>
              <a:t>Figure from M. Schwarzkopf, “Operating system support for warehouse-scale computing”, PhD thesis, University of Cambridge, 2015 (to appear).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GFS/Colossus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457200" y="13716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GB" sz="2700"/>
              <a:t>Bulk data block storage system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-GB" sz="2100"/>
              <a:t>Optimized for large files (GB-size)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-GB" sz="2100"/>
              <a:t>Supports small files, but not common case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b="1" lang="en-GB" sz="2100">
                <a:solidFill>
                  <a:srgbClr val="980000"/>
                </a:solidFill>
              </a:rPr>
              <a:t>Read, write, append</a:t>
            </a:r>
            <a:r>
              <a:rPr lang="en-GB" sz="2100"/>
              <a:t> modes</a:t>
            </a:r>
            <a:br>
              <a:rPr lang="en-GB" sz="2100"/>
            </a:b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b="1" lang="en-GB" sz="2700">
                <a:solidFill>
                  <a:srgbClr val="980000"/>
                </a:solidFill>
              </a:rPr>
              <a:t>Colossus</a:t>
            </a:r>
            <a:r>
              <a:rPr lang="en-GB" sz="2700"/>
              <a:t> = GFSv2, adds some improvements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-GB" sz="2100"/>
              <a:t>e.g., Reed-Solomon-based erasure coding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-GB" sz="2100"/>
              <a:t>better support for latency-sensitive applications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b="1" lang="en-GB" sz="2100">
                <a:solidFill>
                  <a:srgbClr val="980000"/>
                </a:solidFill>
              </a:rPr>
              <a:t>sharded meta-data</a:t>
            </a:r>
            <a:r>
              <a:rPr lang="en-GB" sz="2100"/>
              <a:t> layer, rather than single master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2661325" y="1211450"/>
            <a:ext cx="3537899" cy="1228199"/>
          </a:xfrm>
          <a:prstGeom prst="roundRect">
            <a:avLst>
              <a:gd fmla="val 15300" name="adj"/>
            </a:avLst>
          </a:prstGeom>
          <a:solidFill>
            <a:srgbClr val="FFE5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Application</a:t>
            </a:r>
          </a:p>
        </p:txBody>
      </p:sp>
      <p:sp>
        <p:nvSpPr>
          <p:cNvPr id="308" name="Shape 308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GFS/Colossus: architecture</a:t>
            </a:r>
          </a:p>
        </p:txBody>
      </p:sp>
      <p:grpSp>
        <p:nvGrpSpPr>
          <p:cNvPr id="309" name="Shape 309"/>
          <p:cNvGrpSpPr/>
          <p:nvPr/>
        </p:nvGrpSpPr>
        <p:grpSpPr>
          <a:xfrm>
            <a:off x="4915000" y="5585350"/>
            <a:ext cx="4027694" cy="805800"/>
            <a:chOff x="4915000" y="5585350"/>
            <a:chExt cx="4027694" cy="805800"/>
          </a:xfrm>
        </p:grpSpPr>
        <p:sp>
          <p:nvSpPr>
            <p:cNvPr id="310" name="Shape 310"/>
            <p:cNvSpPr/>
            <p:nvPr/>
          </p:nvSpPr>
          <p:spPr>
            <a:xfrm>
              <a:off x="4915000" y="5585350"/>
              <a:ext cx="2568599" cy="805799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2400"/>
                <a:t>Chunkserver</a:t>
              </a:r>
            </a:p>
          </p:txBody>
        </p:sp>
        <p:sp>
          <p:nvSpPr>
            <p:cNvPr id="311" name="Shape 311"/>
            <p:cNvSpPr/>
            <p:nvPr/>
          </p:nvSpPr>
          <p:spPr>
            <a:xfrm>
              <a:off x="8374044" y="5585350"/>
              <a:ext cx="568650" cy="805800"/>
            </a:xfrm>
            <a:prstGeom prst="flowChartMagneticDisk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12" name="Shape 312"/>
            <p:cNvCxnSpPr>
              <a:stCxn id="311" idx="2"/>
              <a:endCxn id="310" idx="3"/>
            </p:cNvCxnSpPr>
            <p:nvPr/>
          </p:nvCxnSpPr>
          <p:spPr>
            <a:xfrm rot="10800000">
              <a:off x="7483644" y="5988250"/>
              <a:ext cx="8904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13" name="Shape 313"/>
            <p:cNvSpPr/>
            <p:nvPr/>
          </p:nvSpPr>
          <p:spPr>
            <a:xfrm>
              <a:off x="7657544" y="5585350"/>
              <a:ext cx="568650" cy="805800"/>
            </a:xfrm>
            <a:prstGeom prst="flowChartMagneticDisk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Shape 314"/>
          <p:cNvSpPr/>
          <p:nvPr/>
        </p:nvSpPr>
        <p:spPr>
          <a:xfrm>
            <a:off x="2661325" y="1882250"/>
            <a:ext cx="3537899" cy="5574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GB" sz="2400"/>
              <a:t>GFS library</a:t>
            </a:r>
          </a:p>
        </p:txBody>
      </p:sp>
      <p:grpSp>
        <p:nvGrpSpPr>
          <p:cNvPr id="315" name="Shape 315"/>
          <p:cNvGrpSpPr/>
          <p:nvPr/>
        </p:nvGrpSpPr>
        <p:grpSpPr>
          <a:xfrm>
            <a:off x="4430274" y="2439650"/>
            <a:ext cx="1768800" cy="3548700"/>
            <a:chOff x="4430274" y="2439650"/>
            <a:chExt cx="1768800" cy="3548700"/>
          </a:xfrm>
        </p:grpSpPr>
        <p:cxnSp>
          <p:nvCxnSpPr>
            <p:cNvPr id="316" name="Shape 316"/>
            <p:cNvCxnSpPr>
              <a:stCxn id="314" idx="2"/>
              <a:endCxn id="317" idx="0"/>
            </p:cNvCxnSpPr>
            <p:nvPr/>
          </p:nvCxnSpPr>
          <p:spPr>
            <a:xfrm flipH="1" rot="-5400000">
              <a:off x="4776774" y="2093150"/>
              <a:ext cx="1075800" cy="1768800"/>
            </a:xfrm>
            <a:prstGeom prst="bentConnector3">
              <a:avLst>
                <a:gd fmla="val 50000" name="adj1"/>
              </a:avLst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8" name="Shape 318"/>
            <p:cNvCxnSpPr>
              <a:stCxn id="314" idx="2"/>
              <a:endCxn id="319" idx="1"/>
            </p:cNvCxnSpPr>
            <p:nvPr/>
          </p:nvCxnSpPr>
          <p:spPr>
            <a:xfrm flipH="1" rot="-5400000">
              <a:off x="3415824" y="3454100"/>
              <a:ext cx="2513700" cy="484800"/>
            </a:xfrm>
            <a:prstGeom prst="bentConnector2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0" name="Shape 320"/>
            <p:cNvCxnSpPr>
              <a:stCxn id="314" idx="2"/>
              <a:endCxn id="310" idx="1"/>
            </p:cNvCxnSpPr>
            <p:nvPr/>
          </p:nvCxnSpPr>
          <p:spPr>
            <a:xfrm flipH="1" rot="-5400000">
              <a:off x="2898324" y="3971600"/>
              <a:ext cx="3548700" cy="484800"/>
            </a:xfrm>
            <a:prstGeom prst="bentConnector2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lg" w="lg" type="stealth"/>
              <a:tailEnd len="lg" w="lg" type="none"/>
            </a:ln>
          </p:spPr>
        </p:cxnSp>
      </p:grpSp>
      <p:cxnSp>
        <p:nvCxnSpPr>
          <p:cNvPr id="321" name="Shape 321"/>
          <p:cNvCxnSpPr>
            <a:stCxn id="314" idx="1"/>
            <a:endCxn id="322" idx="0"/>
          </p:cNvCxnSpPr>
          <p:nvPr/>
        </p:nvCxnSpPr>
        <p:spPr>
          <a:xfrm flipH="1">
            <a:off x="2251825" y="2160950"/>
            <a:ext cx="409500" cy="13545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grpSp>
        <p:nvGrpSpPr>
          <p:cNvPr id="323" name="Shape 323"/>
          <p:cNvGrpSpPr/>
          <p:nvPr/>
        </p:nvGrpSpPr>
        <p:grpSpPr>
          <a:xfrm>
            <a:off x="4915000" y="4550400"/>
            <a:ext cx="4027694" cy="805800"/>
            <a:chOff x="4915000" y="4550400"/>
            <a:chExt cx="4027694" cy="805800"/>
          </a:xfrm>
        </p:grpSpPr>
        <p:sp>
          <p:nvSpPr>
            <p:cNvPr id="324" name="Shape 324"/>
            <p:cNvSpPr/>
            <p:nvPr/>
          </p:nvSpPr>
          <p:spPr>
            <a:xfrm>
              <a:off x="8374044" y="4550400"/>
              <a:ext cx="568650" cy="805800"/>
            </a:xfrm>
            <a:prstGeom prst="flowChartMagneticDisk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25" name="Shape 325"/>
            <p:cNvCxnSpPr>
              <a:stCxn id="324" idx="2"/>
              <a:endCxn id="319" idx="3"/>
            </p:cNvCxnSpPr>
            <p:nvPr/>
          </p:nvCxnSpPr>
          <p:spPr>
            <a:xfrm rot="10800000">
              <a:off x="7483644" y="4953300"/>
              <a:ext cx="8904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26" name="Shape 326"/>
            <p:cNvSpPr/>
            <p:nvPr/>
          </p:nvSpPr>
          <p:spPr>
            <a:xfrm>
              <a:off x="7657544" y="4550400"/>
              <a:ext cx="568650" cy="805800"/>
            </a:xfrm>
            <a:prstGeom prst="flowChartMagneticDisk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4915000" y="4550400"/>
              <a:ext cx="2568599" cy="805799"/>
            </a:xfrm>
            <a:prstGeom prst="rect">
              <a:avLst/>
            </a:prstGeom>
            <a:solidFill>
              <a:srgbClr val="A4C2F4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2400"/>
                <a:t>Chunkserver</a:t>
              </a:r>
            </a:p>
          </p:txBody>
        </p:sp>
      </p:grpSp>
      <p:grpSp>
        <p:nvGrpSpPr>
          <p:cNvPr id="327" name="Shape 327"/>
          <p:cNvGrpSpPr/>
          <p:nvPr/>
        </p:nvGrpSpPr>
        <p:grpSpPr>
          <a:xfrm>
            <a:off x="4914900" y="3515450"/>
            <a:ext cx="4027794" cy="805800"/>
            <a:chOff x="4914900" y="3515450"/>
            <a:chExt cx="4027794" cy="805800"/>
          </a:xfrm>
        </p:grpSpPr>
        <p:cxnSp>
          <p:nvCxnSpPr>
            <p:cNvPr id="328" name="Shape 328"/>
            <p:cNvCxnSpPr>
              <a:stCxn id="329" idx="2"/>
              <a:endCxn id="317" idx="3"/>
            </p:cNvCxnSpPr>
            <p:nvPr/>
          </p:nvCxnSpPr>
          <p:spPr>
            <a:xfrm rot="10800000">
              <a:off x="7483644" y="3918350"/>
              <a:ext cx="8904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grpSp>
          <p:nvGrpSpPr>
            <p:cNvPr id="330" name="Shape 330"/>
            <p:cNvGrpSpPr/>
            <p:nvPr/>
          </p:nvGrpSpPr>
          <p:grpSpPr>
            <a:xfrm>
              <a:off x="4914900" y="3515450"/>
              <a:ext cx="4027794" cy="805800"/>
              <a:chOff x="4914900" y="3515450"/>
              <a:chExt cx="4027794" cy="805800"/>
            </a:xfrm>
          </p:grpSpPr>
          <p:sp>
            <p:nvSpPr>
              <p:cNvPr id="329" name="Shape 329"/>
              <p:cNvSpPr/>
              <p:nvPr/>
            </p:nvSpPr>
            <p:spPr>
              <a:xfrm>
                <a:off x="8374044" y="3515450"/>
                <a:ext cx="568650" cy="805800"/>
              </a:xfrm>
              <a:prstGeom prst="flowChartMagneticDisk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Shape 331"/>
              <p:cNvSpPr/>
              <p:nvPr/>
            </p:nvSpPr>
            <p:spPr>
              <a:xfrm>
                <a:off x="7657544" y="3515450"/>
                <a:ext cx="568650" cy="805800"/>
              </a:xfrm>
              <a:prstGeom prst="flowChartMagneticDisk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Shape 317"/>
              <p:cNvSpPr/>
              <p:nvPr/>
            </p:nvSpPr>
            <p:spPr>
              <a:xfrm>
                <a:off x="4914900" y="3515450"/>
                <a:ext cx="2568599" cy="805799"/>
              </a:xfrm>
              <a:prstGeom prst="rect">
                <a:avLst/>
              </a:prstGeom>
              <a:solidFill>
                <a:srgbClr val="A4C2F4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n-GB" sz="2400"/>
                  <a:t>Chunkserver</a:t>
                </a:r>
              </a:p>
            </p:txBody>
          </p:sp>
        </p:grpSp>
      </p:grpSp>
      <p:grpSp>
        <p:nvGrpSpPr>
          <p:cNvPr id="332" name="Shape 332"/>
          <p:cNvGrpSpPr/>
          <p:nvPr/>
        </p:nvGrpSpPr>
        <p:grpSpPr>
          <a:xfrm>
            <a:off x="523175" y="3515450"/>
            <a:ext cx="3457500" cy="2160900"/>
            <a:chOff x="523175" y="3515450"/>
            <a:chExt cx="3457500" cy="2160900"/>
          </a:xfrm>
        </p:grpSpPr>
        <p:sp>
          <p:nvSpPr>
            <p:cNvPr id="322" name="Shape 322"/>
            <p:cNvSpPr/>
            <p:nvPr/>
          </p:nvSpPr>
          <p:spPr>
            <a:xfrm>
              <a:off x="523175" y="3515450"/>
              <a:ext cx="3457500" cy="2160900"/>
            </a:xfrm>
            <a:prstGeom prst="rect">
              <a:avLst/>
            </a:prstGeom>
            <a:solidFill>
              <a:srgbClr val="B6D7A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-GB" sz="2400"/>
                <a:t>GFS Master</a:t>
              </a:r>
            </a:p>
          </p:txBody>
        </p:sp>
        <p:grpSp>
          <p:nvGrpSpPr>
            <p:cNvPr id="333" name="Shape 333"/>
            <p:cNvGrpSpPr/>
            <p:nvPr/>
          </p:nvGrpSpPr>
          <p:grpSpPr>
            <a:xfrm>
              <a:off x="909853" y="4311574"/>
              <a:ext cx="890549" cy="742007"/>
              <a:chOff x="909853" y="4311574"/>
              <a:chExt cx="890549" cy="742007"/>
            </a:xfrm>
          </p:grpSpPr>
          <p:cxnSp>
            <p:nvCxnSpPr>
              <p:cNvPr id="334" name="Shape 334"/>
              <p:cNvCxnSpPr/>
              <p:nvPr/>
            </p:nvCxnSpPr>
            <p:spPr>
              <a:xfrm>
                <a:off x="1191865" y="4311574"/>
                <a:ext cx="341399" cy="4158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335" name="Shape 335"/>
              <p:cNvCxnSpPr/>
              <p:nvPr/>
            </p:nvCxnSpPr>
            <p:spPr>
              <a:xfrm flipH="1">
                <a:off x="909853" y="4311581"/>
                <a:ext cx="311700" cy="356399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336" name="Shape 336"/>
              <p:cNvCxnSpPr/>
              <p:nvPr/>
            </p:nvCxnSpPr>
            <p:spPr>
              <a:xfrm flipH="1">
                <a:off x="1251241" y="4727178"/>
                <a:ext cx="281999" cy="3264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337" name="Shape 337"/>
              <p:cNvCxnSpPr/>
              <p:nvPr/>
            </p:nvCxnSpPr>
            <p:spPr>
              <a:xfrm>
                <a:off x="1518403" y="4727181"/>
                <a:ext cx="281999" cy="3264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</p:grpSp>
        <p:sp>
          <p:nvSpPr>
            <p:cNvPr id="338" name="Shape 338"/>
            <p:cNvSpPr txBox="1"/>
            <p:nvPr/>
          </p:nvSpPr>
          <p:spPr>
            <a:xfrm>
              <a:off x="1922050" y="4208050"/>
              <a:ext cx="1876500" cy="625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GB" sz="2000">
                  <a:solidFill>
                    <a:srgbClr val="666666"/>
                  </a:solidFill>
                </a:rPr>
                <a:t>Namespace</a:t>
              </a:r>
              <a:br>
                <a:rPr lang="en-GB" sz="2000">
                  <a:solidFill>
                    <a:srgbClr val="666666"/>
                  </a:solidFill>
                </a:rPr>
              </a:br>
            </a:p>
            <a:p>
              <a:pPr>
                <a:spcBef>
                  <a:spcPts val="0"/>
                </a:spcBef>
                <a:buNone/>
              </a:pPr>
              <a:r>
                <a:rPr lang="en-GB" sz="2000">
                  <a:solidFill>
                    <a:srgbClr val="666666"/>
                  </a:solidFill>
                </a:rPr>
                <a:t>Metadata</a:t>
              </a:r>
            </a:p>
          </p:txBody>
        </p:sp>
      </p:grpSp>
      <p:grpSp>
        <p:nvGrpSpPr>
          <p:cNvPr id="339" name="Shape 339"/>
          <p:cNvGrpSpPr/>
          <p:nvPr/>
        </p:nvGrpSpPr>
        <p:grpSpPr>
          <a:xfrm>
            <a:off x="3980675" y="3918200"/>
            <a:ext cx="943800" cy="2070000"/>
            <a:chOff x="3980675" y="3918200"/>
            <a:chExt cx="943800" cy="2070000"/>
          </a:xfrm>
        </p:grpSpPr>
        <p:cxnSp>
          <p:nvCxnSpPr>
            <p:cNvPr id="340" name="Shape 340"/>
            <p:cNvCxnSpPr>
              <a:stCxn id="322" idx="3"/>
              <a:endCxn id="317" idx="1"/>
            </p:cNvCxnSpPr>
            <p:nvPr/>
          </p:nvCxnSpPr>
          <p:spPr>
            <a:xfrm flipH="1" rot="10800000">
              <a:off x="3980675" y="3918200"/>
              <a:ext cx="934200" cy="677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triangle"/>
              <a:tailEnd len="lg" w="lg" type="triangle"/>
            </a:ln>
          </p:spPr>
        </p:cxnSp>
        <p:cxnSp>
          <p:nvCxnSpPr>
            <p:cNvPr id="341" name="Shape 341"/>
            <p:cNvCxnSpPr>
              <a:stCxn id="322" idx="3"/>
            </p:cNvCxnSpPr>
            <p:nvPr/>
          </p:nvCxnSpPr>
          <p:spPr>
            <a:xfrm>
              <a:off x="3980675" y="4595900"/>
              <a:ext cx="943800" cy="101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triangle"/>
              <a:tailEnd len="lg" w="lg" type="triangle"/>
            </a:ln>
          </p:spPr>
        </p:cxnSp>
        <p:cxnSp>
          <p:nvCxnSpPr>
            <p:cNvPr id="342" name="Shape 342"/>
            <p:cNvCxnSpPr>
              <a:stCxn id="322" idx="3"/>
              <a:endCxn id="310" idx="1"/>
            </p:cNvCxnSpPr>
            <p:nvPr/>
          </p:nvCxnSpPr>
          <p:spPr>
            <a:xfrm>
              <a:off x="3980675" y="4595900"/>
              <a:ext cx="934200" cy="1392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triangle"/>
              <a:tailEnd len="lg" w="lg" type="triangle"/>
            </a:ln>
          </p:spPr>
        </p:cxnSp>
      </p:grp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GFS/Colossus: writes</a:t>
            </a:r>
          </a:p>
        </p:txBody>
      </p:sp>
      <p:sp>
        <p:nvSpPr>
          <p:cNvPr id="348" name="Shape 348"/>
          <p:cNvSpPr/>
          <p:nvPr/>
        </p:nvSpPr>
        <p:spPr>
          <a:xfrm>
            <a:off x="2661325" y="1211450"/>
            <a:ext cx="3537899" cy="1228199"/>
          </a:xfrm>
          <a:prstGeom prst="roundRect">
            <a:avLst>
              <a:gd fmla="val 15300" name="adj"/>
            </a:avLst>
          </a:prstGeom>
          <a:solidFill>
            <a:srgbClr val="FFE5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Application</a:t>
            </a:r>
          </a:p>
        </p:txBody>
      </p:sp>
      <p:sp>
        <p:nvSpPr>
          <p:cNvPr id="349" name="Shape 349"/>
          <p:cNvSpPr/>
          <p:nvPr/>
        </p:nvSpPr>
        <p:spPr>
          <a:xfrm>
            <a:off x="523175" y="3515450"/>
            <a:ext cx="3457500" cy="21609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GFS Master</a:t>
            </a:r>
          </a:p>
        </p:txBody>
      </p:sp>
      <p:sp>
        <p:nvSpPr>
          <p:cNvPr id="350" name="Shape 350"/>
          <p:cNvSpPr/>
          <p:nvPr/>
        </p:nvSpPr>
        <p:spPr>
          <a:xfrm>
            <a:off x="4915000" y="5585350"/>
            <a:ext cx="2568599" cy="805799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Chunkserver</a:t>
            </a:r>
          </a:p>
        </p:txBody>
      </p:sp>
      <p:sp>
        <p:nvSpPr>
          <p:cNvPr id="351" name="Shape 351"/>
          <p:cNvSpPr/>
          <p:nvPr/>
        </p:nvSpPr>
        <p:spPr>
          <a:xfrm>
            <a:off x="8374044" y="2905850"/>
            <a:ext cx="568650" cy="805800"/>
          </a:xfrm>
          <a:prstGeom prst="flowChartMagneticDisk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8374044" y="4245600"/>
            <a:ext cx="568650" cy="805800"/>
          </a:xfrm>
          <a:prstGeom prst="flowChartMagneticDisk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8374044" y="5585350"/>
            <a:ext cx="568650" cy="805800"/>
          </a:xfrm>
          <a:prstGeom prst="flowChartMagneticDisk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54" name="Shape 354"/>
          <p:cNvCxnSpPr>
            <a:stCxn id="351" idx="2"/>
            <a:endCxn id="355" idx="3"/>
          </p:cNvCxnSpPr>
          <p:nvPr/>
        </p:nvCxnSpPr>
        <p:spPr>
          <a:xfrm rot="10800000">
            <a:off x="7483644" y="3308750"/>
            <a:ext cx="890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56" name="Shape 356"/>
          <p:cNvSpPr/>
          <p:nvPr/>
        </p:nvSpPr>
        <p:spPr>
          <a:xfrm>
            <a:off x="7657544" y="2905850"/>
            <a:ext cx="568650" cy="805800"/>
          </a:xfrm>
          <a:prstGeom prst="flowChartMagneticDisk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57" name="Shape 357"/>
          <p:cNvCxnSpPr>
            <a:stCxn id="352" idx="2"/>
            <a:endCxn id="358" idx="3"/>
          </p:cNvCxnSpPr>
          <p:nvPr/>
        </p:nvCxnSpPr>
        <p:spPr>
          <a:xfrm rot="10800000">
            <a:off x="7483644" y="4648500"/>
            <a:ext cx="890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59" name="Shape 359"/>
          <p:cNvSpPr/>
          <p:nvPr/>
        </p:nvSpPr>
        <p:spPr>
          <a:xfrm>
            <a:off x="7657544" y="4245600"/>
            <a:ext cx="568650" cy="805800"/>
          </a:xfrm>
          <a:prstGeom prst="flowChartMagneticDisk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60" name="Shape 360"/>
          <p:cNvCxnSpPr>
            <a:stCxn id="353" idx="2"/>
            <a:endCxn id="350" idx="3"/>
          </p:cNvCxnSpPr>
          <p:nvPr/>
        </p:nvCxnSpPr>
        <p:spPr>
          <a:xfrm rot="10800000">
            <a:off x="7483644" y="5988250"/>
            <a:ext cx="890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61" name="Shape 361"/>
          <p:cNvSpPr/>
          <p:nvPr/>
        </p:nvSpPr>
        <p:spPr>
          <a:xfrm>
            <a:off x="7657544" y="5585350"/>
            <a:ext cx="568650" cy="805800"/>
          </a:xfrm>
          <a:prstGeom prst="flowChartMagneticDisk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2661325" y="1882250"/>
            <a:ext cx="3537899" cy="5574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GFS library</a:t>
            </a:r>
          </a:p>
        </p:txBody>
      </p:sp>
      <p:cxnSp>
        <p:nvCxnSpPr>
          <p:cNvPr id="363" name="Shape 363"/>
          <p:cNvCxnSpPr>
            <a:stCxn id="362" idx="2"/>
            <a:endCxn id="355" idx="0"/>
          </p:cNvCxnSpPr>
          <p:nvPr/>
        </p:nvCxnSpPr>
        <p:spPr>
          <a:xfrm flipH="1" rot="-5400000">
            <a:off x="5081574" y="1788350"/>
            <a:ext cx="466200" cy="1768800"/>
          </a:xfrm>
          <a:prstGeom prst="bentConnector3">
            <a:avLst>
              <a:gd fmla="val 50000" name="adj1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64" name="Shape 364"/>
          <p:cNvCxnSpPr>
            <a:stCxn id="362" idx="1"/>
            <a:endCxn id="349" idx="0"/>
          </p:cNvCxnSpPr>
          <p:nvPr/>
        </p:nvCxnSpPr>
        <p:spPr>
          <a:xfrm flipH="1">
            <a:off x="2251825" y="2160950"/>
            <a:ext cx="409500" cy="13545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stealth"/>
            <a:tailEnd len="lg" w="lg" type="stealth"/>
          </a:ln>
        </p:spPr>
      </p:cxnSp>
      <p:sp>
        <p:nvSpPr>
          <p:cNvPr id="358" name="Shape 358"/>
          <p:cNvSpPr/>
          <p:nvPr/>
        </p:nvSpPr>
        <p:spPr>
          <a:xfrm>
            <a:off x="4915000" y="4245600"/>
            <a:ext cx="2568599" cy="805799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Chunkserver</a:t>
            </a:r>
          </a:p>
        </p:txBody>
      </p:sp>
      <p:sp>
        <p:nvSpPr>
          <p:cNvPr id="355" name="Shape 355"/>
          <p:cNvSpPr/>
          <p:nvPr/>
        </p:nvSpPr>
        <p:spPr>
          <a:xfrm>
            <a:off x="4914900" y="2905850"/>
            <a:ext cx="2568599" cy="805799"/>
          </a:xfrm>
          <a:prstGeom prst="rect">
            <a:avLst/>
          </a:prstGeom>
          <a:solidFill>
            <a:srgbClr val="A4C2F4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Chunkserver</a:t>
            </a:r>
          </a:p>
        </p:txBody>
      </p:sp>
      <p:grpSp>
        <p:nvGrpSpPr>
          <p:cNvPr id="365" name="Shape 365"/>
          <p:cNvGrpSpPr/>
          <p:nvPr/>
        </p:nvGrpSpPr>
        <p:grpSpPr>
          <a:xfrm>
            <a:off x="909853" y="4311574"/>
            <a:ext cx="890549" cy="742007"/>
            <a:chOff x="909853" y="4311574"/>
            <a:chExt cx="890549" cy="742007"/>
          </a:xfrm>
        </p:grpSpPr>
        <p:cxnSp>
          <p:nvCxnSpPr>
            <p:cNvPr id="366" name="Shape 366"/>
            <p:cNvCxnSpPr/>
            <p:nvPr/>
          </p:nvCxnSpPr>
          <p:spPr>
            <a:xfrm>
              <a:off x="1191865" y="4311574"/>
              <a:ext cx="341399" cy="415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7" name="Shape 367"/>
            <p:cNvCxnSpPr/>
            <p:nvPr/>
          </p:nvCxnSpPr>
          <p:spPr>
            <a:xfrm flipH="1">
              <a:off x="909853" y="4311581"/>
              <a:ext cx="311700" cy="356399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8" name="Shape 368"/>
            <p:cNvCxnSpPr/>
            <p:nvPr/>
          </p:nvCxnSpPr>
          <p:spPr>
            <a:xfrm flipH="1">
              <a:off x="1251241" y="4727178"/>
              <a:ext cx="281999" cy="326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69" name="Shape 369"/>
            <p:cNvCxnSpPr/>
            <p:nvPr/>
          </p:nvCxnSpPr>
          <p:spPr>
            <a:xfrm>
              <a:off x="1518403" y="4727181"/>
              <a:ext cx="281999" cy="326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70" name="Shape 370"/>
          <p:cNvSpPr txBox="1"/>
          <p:nvPr/>
        </p:nvSpPr>
        <p:spPr>
          <a:xfrm>
            <a:off x="1922050" y="4208050"/>
            <a:ext cx="1876500" cy="62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>
                <a:solidFill>
                  <a:srgbClr val="666666"/>
                </a:solidFill>
              </a:rPr>
              <a:t>Namespace</a:t>
            </a:r>
            <a:br>
              <a:rPr lang="en-GB" sz="2000">
                <a:solidFill>
                  <a:srgbClr val="666666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lang="en-GB" sz="2000">
                <a:solidFill>
                  <a:srgbClr val="666666"/>
                </a:solidFill>
              </a:rPr>
              <a:t>Metadata</a:t>
            </a:r>
          </a:p>
        </p:txBody>
      </p:sp>
      <p:cxnSp>
        <p:nvCxnSpPr>
          <p:cNvPr id="371" name="Shape 371"/>
          <p:cNvCxnSpPr>
            <a:stCxn id="355" idx="2"/>
            <a:endCxn id="358" idx="0"/>
          </p:cNvCxnSpPr>
          <p:nvPr/>
        </p:nvCxnSpPr>
        <p:spPr>
          <a:xfrm>
            <a:off x="6199199" y="3711649"/>
            <a:ext cx="0" cy="534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372" name="Shape 372"/>
          <p:cNvCxnSpPr>
            <a:stCxn id="358" idx="2"/>
            <a:endCxn id="350" idx="0"/>
          </p:cNvCxnSpPr>
          <p:nvPr/>
        </p:nvCxnSpPr>
        <p:spPr>
          <a:xfrm>
            <a:off x="6199299" y="5051399"/>
            <a:ext cx="0" cy="534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373" name="Shape 373"/>
          <p:cNvCxnSpPr/>
          <p:nvPr/>
        </p:nvCxnSpPr>
        <p:spPr>
          <a:xfrm rot="10800000">
            <a:off x="6789750" y="5060974"/>
            <a:ext cx="0" cy="53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374" name="Shape 374"/>
          <p:cNvCxnSpPr/>
          <p:nvPr/>
        </p:nvCxnSpPr>
        <p:spPr>
          <a:xfrm rot="10800000">
            <a:off x="6789750" y="3701424"/>
            <a:ext cx="0" cy="53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375" name="Shape 375"/>
          <p:cNvCxnSpPr>
            <a:stCxn id="362" idx="3"/>
          </p:cNvCxnSpPr>
          <p:nvPr/>
        </p:nvCxnSpPr>
        <p:spPr>
          <a:xfrm>
            <a:off x="6199224" y="2160950"/>
            <a:ext cx="590400" cy="7506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376" name="Shape 376"/>
          <p:cNvSpPr txBox="1"/>
          <p:nvPr/>
        </p:nvSpPr>
        <p:spPr>
          <a:xfrm>
            <a:off x="272950" y="5823050"/>
            <a:ext cx="4333199" cy="62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-GB" sz="3000">
                <a:solidFill>
                  <a:srgbClr val="980000"/>
                </a:solidFill>
              </a:rPr>
              <a:t>Chain replication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The </a:t>
            </a:r>
            <a:r>
              <a:rPr lang="en-GB">
                <a:solidFill>
                  <a:schemeClr val="hlink"/>
                </a:solidFill>
              </a:rPr>
              <a:t>G</a:t>
            </a:r>
            <a:r>
              <a:rPr lang="en-GB">
                <a:solidFill>
                  <a:srgbClr val="CC0000"/>
                </a:solidFill>
              </a:rPr>
              <a:t>o</a:t>
            </a:r>
            <a:r>
              <a:rPr lang="en-GB">
                <a:solidFill>
                  <a:srgbClr val="F1C232"/>
                </a:solidFill>
              </a:rPr>
              <a:t>o</a:t>
            </a:r>
            <a:r>
              <a:rPr lang="en-GB">
                <a:solidFill>
                  <a:schemeClr val="hlink"/>
                </a:solidFill>
              </a:rPr>
              <a:t>g</a:t>
            </a:r>
            <a:r>
              <a:rPr lang="en-GB">
                <a:solidFill>
                  <a:srgbClr val="38761D"/>
                </a:solidFill>
              </a:rPr>
              <a:t>l</a:t>
            </a:r>
            <a:r>
              <a:rPr lang="en-GB">
                <a:solidFill>
                  <a:srgbClr val="CC0000"/>
                </a:solidFill>
              </a:rPr>
              <a:t>e</a:t>
            </a:r>
            <a:r>
              <a:rPr lang="en-GB"/>
              <a:t> Stack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00" y="1160412"/>
            <a:ext cx="8639175" cy="51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/>
          <p:nvPr/>
        </p:nvSpPr>
        <p:spPr>
          <a:xfrm>
            <a:off x="603922" y="3822725"/>
            <a:ext cx="4070399" cy="534600"/>
          </a:xfrm>
          <a:prstGeom prst="rect">
            <a:avLst/>
          </a:prstGeom>
          <a:solidFill>
            <a:srgbClr val="EA9999">
              <a:alpha val="273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 txBox="1"/>
          <p:nvPr/>
        </p:nvSpPr>
        <p:spPr>
          <a:xfrm>
            <a:off x="3668225" y="6455503"/>
            <a:ext cx="4863299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>
                <a:solidFill>
                  <a:srgbClr val="999999"/>
                </a:solidFill>
              </a:rPr>
              <a:t>Figure from M. Schwarzkopf, “Operating system support for warehouse-scale computing”, PhD thesis, University of Cambridge, 2015 (to appear).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1267725" y="6155400"/>
            <a:ext cx="7804799" cy="36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-GB"/>
              <a:t>Details &amp; Bibliography: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http://malteschwarzkopf.de/research/assets/google-stack.pdf</a:t>
            </a:r>
            <a:r>
              <a:rPr lang="en-GB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2" y="1228725"/>
            <a:ext cx="8677275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aseline="0" i="0" lang="en-GB" u="none" cap="none" strike="noStrike">
                <a:solidFill>
                  <a:srgbClr val="000000"/>
                </a:solidFill>
              </a:rPr>
              <a:t>BigTable </a:t>
            </a:r>
            <a:r>
              <a:rPr b="0" lang="en-GB">
                <a:solidFill>
                  <a:srgbClr val="000000"/>
                </a:solidFill>
              </a:rPr>
              <a:t>(</a:t>
            </a:r>
            <a:r>
              <a:rPr b="0" baseline="0" i="0" lang="en-GB" u="none" cap="none" strike="noStrike">
                <a:solidFill>
                  <a:srgbClr val="000000"/>
                </a:solidFill>
              </a:rPr>
              <a:t>2006</a:t>
            </a:r>
            <a:r>
              <a:rPr b="0" lang="en-GB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457200" y="1219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98333"/>
              <a:buFont typeface="Arial"/>
              <a:buChar char="•"/>
            </a:pPr>
            <a:r>
              <a:rPr b="0" baseline="0" i="0" lang="en-GB" sz="2950" u="none" cap="none" strike="noStrike">
                <a:solidFill>
                  <a:schemeClr val="dk1"/>
                </a:solidFill>
              </a:rPr>
              <a:t>‘Three-dimensional‘ key-value store:</a:t>
            </a:r>
          </a:p>
          <a:p>
            <a:pPr indent="-285750" lvl="1" marL="742950" marR="0" rtl="0" algn="l">
              <a:spcBef>
                <a:spcPts val="52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1" lang="en-GB" sz="2600" u="none" cap="none" strike="noStrike">
                <a:solidFill>
                  <a:schemeClr val="dk1"/>
                </a:solidFill>
              </a:rPr>
              <a:t>&lt;row key, column key, timestamp&gt;</a:t>
            </a:r>
            <a:r>
              <a:rPr b="0" baseline="0" i="0" lang="en-GB" sz="2600" u="none" cap="none" strike="noStrike">
                <a:solidFill>
                  <a:schemeClr val="dk1"/>
                </a:solidFill>
              </a:rPr>
              <a:t> → </a:t>
            </a:r>
            <a:r>
              <a:rPr b="0" baseline="0" i="1" lang="en-GB" sz="2600" u="none" cap="none" strike="noStrike">
                <a:solidFill>
                  <a:schemeClr val="dk1"/>
                </a:solidFill>
              </a:rPr>
              <a:t>value</a:t>
            </a:r>
          </a:p>
          <a:p>
            <a:pPr indent="-342900" lvl="0" marL="342900" marR="0" rtl="0" algn="l">
              <a:spcBef>
                <a:spcPts val="590"/>
              </a:spcBef>
              <a:buClr>
                <a:schemeClr val="dk1"/>
              </a:buClr>
              <a:buSzPct val="98333"/>
              <a:buFont typeface="Arial"/>
              <a:buChar char="•"/>
            </a:pPr>
            <a:r>
              <a:rPr b="0" baseline="0" i="0" lang="en-GB" sz="2950" u="none" cap="none" strike="noStrike">
                <a:solidFill>
                  <a:schemeClr val="dk1"/>
                </a:solidFill>
              </a:rPr>
              <a:t>Effectively a distributed, sorted, sparse map</a:t>
            </a:r>
          </a:p>
        </p:txBody>
      </p:sp>
      <p:grpSp>
        <p:nvGrpSpPr>
          <p:cNvPr id="392" name="Shape 392"/>
          <p:cNvGrpSpPr/>
          <p:nvPr/>
        </p:nvGrpSpPr>
        <p:grpSpPr>
          <a:xfrm>
            <a:off x="316131" y="3810000"/>
            <a:ext cx="1284068" cy="1828800"/>
            <a:chOff x="316131" y="3810000"/>
            <a:chExt cx="1284068" cy="1828800"/>
          </a:xfrm>
        </p:grpSpPr>
        <p:cxnSp>
          <p:nvCxnSpPr>
            <p:cNvPr id="393" name="Shape 393"/>
            <p:cNvCxnSpPr/>
            <p:nvPr/>
          </p:nvCxnSpPr>
          <p:spPr>
            <a:xfrm>
              <a:off x="1600200" y="3810000"/>
              <a:ext cx="0" cy="1828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sp>
          <p:nvSpPr>
            <p:cNvPr id="394" name="Shape 394"/>
            <p:cNvSpPr txBox="1"/>
            <p:nvPr/>
          </p:nvSpPr>
          <p:spPr>
            <a:xfrm>
              <a:off x="316131" y="4324776"/>
              <a:ext cx="1284000" cy="738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0" baseline="0" i="0" lang="en-GB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row</a:t>
              </a:r>
              <a:br>
                <a:rPr b="0" baseline="0" i="0" lang="en-GB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baseline="0" i="0" lang="en-GB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(key: string)</a:t>
              </a:r>
            </a:p>
          </p:txBody>
        </p:sp>
      </p:grpSp>
      <p:grpSp>
        <p:nvGrpSpPr>
          <p:cNvPr id="395" name="Shape 395"/>
          <p:cNvGrpSpPr/>
          <p:nvPr/>
        </p:nvGrpSpPr>
        <p:grpSpPr>
          <a:xfrm>
            <a:off x="2133600" y="5867400"/>
            <a:ext cx="3581399" cy="1116541"/>
            <a:chOff x="2133600" y="6019800"/>
            <a:chExt cx="3581399" cy="1116541"/>
          </a:xfrm>
        </p:grpSpPr>
        <p:cxnSp>
          <p:nvCxnSpPr>
            <p:cNvPr id="396" name="Shape 396"/>
            <p:cNvCxnSpPr/>
            <p:nvPr/>
          </p:nvCxnSpPr>
          <p:spPr>
            <a:xfrm>
              <a:off x="2133600" y="6019800"/>
              <a:ext cx="3581399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sp>
          <p:nvSpPr>
            <p:cNvPr id="397" name="Shape 397"/>
            <p:cNvSpPr txBox="1"/>
            <p:nvPr/>
          </p:nvSpPr>
          <p:spPr>
            <a:xfrm>
              <a:off x="3276600" y="6028441"/>
              <a:ext cx="12840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baseline="0" i="0" lang="en-GB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column</a:t>
              </a:r>
              <a:br>
                <a:rPr b="0" baseline="0" i="0" lang="en-GB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baseline="0" i="0" lang="en-GB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(key: string)</a:t>
              </a: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" name="Shape 398"/>
          <p:cNvGrpSpPr/>
          <p:nvPr/>
        </p:nvGrpSpPr>
        <p:grpSpPr>
          <a:xfrm>
            <a:off x="6531596" y="5088926"/>
            <a:ext cx="2383771" cy="1429173"/>
            <a:chOff x="6531596" y="5088926"/>
            <a:chExt cx="2383771" cy="1429173"/>
          </a:xfrm>
        </p:grpSpPr>
        <p:cxnSp>
          <p:nvCxnSpPr>
            <p:cNvPr id="399" name="Shape 399"/>
            <p:cNvCxnSpPr/>
            <p:nvPr/>
          </p:nvCxnSpPr>
          <p:spPr>
            <a:xfrm flipH="1" rot="10800000">
              <a:off x="6531596" y="5088926"/>
              <a:ext cx="1295400" cy="64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sp>
          <p:nvSpPr>
            <p:cNvPr id="400" name="Shape 400"/>
            <p:cNvSpPr txBox="1"/>
            <p:nvPr/>
          </p:nvSpPr>
          <p:spPr>
            <a:xfrm>
              <a:off x="7105768" y="5410200"/>
              <a:ext cx="1809600" cy="11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0" baseline="0" i="0" lang="en-GB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timestamp</a:t>
              </a:r>
              <a:br>
                <a:rPr b="0" baseline="0" i="0" lang="en-GB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baseline="0" i="0" lang="en-GB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(key: int64)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b="0" baseline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1" name="Shape 401"/>
          <p:cNvGrpSpPr/>
          <p:nvPr/>
        </p:nvGrpSpPr>
        <p:grpSpPr>
          <a:xfrm>
            <a:off x="1828800" y="3319019"/>
            <a:ext cx="5492749" cy="2472180"/>
            <a:chOff x="1828800" y="3319019"/>
            <a:chExt cx="5492749" cy="2472180"/>
          </a:xfrm>
        </p:grpSpPr>
        <p:sp>
          <p:nvSpPr>
            <p:cNvPr id="402" name="Shape 402"/>
            <p:cNvSpPr/>
            <p:nvPr/>
          </p:nvSpPr>
          <p:spPr>
            <a:xfrm>
              <a:off x="1828800" y="3319019"/>
              <a:ext cx="5486399" cy="2472174"/>
            </a:xfrm>
            <a:prstGeom prst="flowChartMultidocument">
              <a:avLst/>
            </a:pr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3" name="Shape 403"/>
            <p:cNvGrpSpPr/>
            <p:nvPr/>
          </p:nvGrpSpPr>
          <p:grpSpPr>
            <a:xfrm>
              <a:off x="1828800" y="3319019"/>
              <a:ext cx="5492749" cy="2472180"/>
              <a:chOff x="1828800" y="3319019"/>
              <a:chExt cx="5492749" cy="2472180"/>
            </a:xfrm>
          </p:grpSpPr>
          <p:grpSp>
            <p:nvGrpSpPr>
              <p:cNvPr id="404" name="Shape 404"/>
              <p:cNvGrpSpPr/>
              <p:nvPr/>
            </p:nvGrpSpPr>
            <p:grpSpPr>
              <a:xfrm>
                <a:off x="1828800" y="3733800"/>
                <a:ext cx="4724400" cy="2057400"/>
                <a:chOff x="1828800" y="3733800"/>
                <a:chExt cx="4724400" cy="2057400"/>
              </a:xfrm>
            </p:grpSpPr>
            <p:cxnSp>
              <p:nvCxnSpPr>
                <p:cNvPr id="405" name="Shape 405"/>
                <p:cNvCxnSpPr/>
                <p:nvPr/>
              </p:nvCxnSpPr>
              <p:spPr>
                <a:xfrm>
                  <a:off x="1828800" y="4114800"/>
                  <a:ext cx="4724400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6" name="Shape 406"/>
                <p:cNvCxnSpPr/>
                <p:nvPr/>
              </p:nvCxnSpPr>
              <p:spPr>
                <a:xfrm>
                  <a:off x="2743200" y="3733800"/>
                  <a:ext cx="0" cy="20574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7" name="Shape 407"/>
                <p:cNvCxnSpPr/>
                <p:nvPr/>
              </p:nvCxnSpPr>
              <p:spPr>
                <a:xfrm>
                  <a:off x="3733800" y="3733800"/>
                  <a:ext cx="0" cy="2013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8" name="Shape 408"/>
                <p:cNvCxnSpPr/>
                <p:nvPr/>
              </p:nvCxnSpPr>
              <p:spPr>
                <a:xfrm>
                  <a:off x="4724400" y="3733800"/>
                  <a:ext cx="0" cy="1800299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09" name="Shape 409"/>
                <p:cNvCxnSpPr/>
                <p:nvPr/>
              </p:nvCxnSpPr>
              <p:spPr>
                <a:xfrm>
                  <a:off x="5715000" y="3733800"/>
                  <a:ext cx="0" cy="1676399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0" name="Shape 410"/>
                <p:cNvCxnSpPr/>
                <p:nvPr/>
              </p:nvCxnSpPr>
              <p:spPr>
                <a:xfrm>
                  <a:off x="1828800" y="4495800"/>
                  <a:ext cx="4724400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1" name="Shape 411"/>
                <p:cNvCxnSpPr/>
                <p:nvPr/>
              </p:nvCxnSpPr>
              <p:spPr>
                <a:xfrm>
                  <a:off x="1828800" y="4876800"/>
                  <a:ext cx="4724400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2" name="Shape 412"/>
                <p:cNvCxnSpPr/>
                <p:nvPr/>
              </p:nvCxnSpPr>
              <p:spPr>
                <a:xfrm>
                  <a:off x="1828800" y="5257800"/>
                  <a:ext cx="4724400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3" name="Shape 413"/>
                <p:cNvCxnSpPr/>
                <p:nvPr/>
              </p:nvCxnSpPr>
              <p:spPr>
                <a:xfrm>
                  <a:off x="1828800" y="5638800"/>
                  <a:ext cx="244469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14" name="Shape 414"/>
              <p:cNvGrpSpPr/>
              <p:nvPr/>
            </p:nvGrpSpPr>
            <p:grpSpPr>
              <a:xfrm>
                <a:off x="3559796" y="3319019"/>
                <a:ext cx="3761753" cy="1513330"/>
                <a:chOff x="3559796" y="3319019"/>
                <a:chExt cx="3761753" cy="1513330"/>
              </a:xfrm>
            </p:grpSpPr>
            <p:cxnSp>
              <p:nvCxnSpPr>
                <p:cNvPr id="415" name="Shape 415"/>
                <p:cNvCxnSpPr/>
                <p:nvPr/>
              </p:nvCxnSpPr>
              <p:spPr>
                <a:xfrm>
                  <a:off x="3559796" y="3319019"/>
                  <a:ext cx="0" cy="1971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6" name="Shape 416"/>
                <p:cNvCxnSpPr/>
                <p:nvPr/>
              </p:nvCxnSpPr>
              <p:spPr>
                <a:xfrm>
                  <a:off x="4550396" y="3319019"/>
                  <a:ext cx="0" cy="1971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7" name="Shape 417"/>
                <p:cNvCxnSpPr/>
                <p:nvPr/>
              </p:nvCxnSpPr>
              <p:spPr>
                <a:xfrm>
                  <a:off x="5540996" y="3319019"/>
                  <a:ext cx="0" cy="1971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8" name="Shape 418"/>
                <p:cNvCxnSpPr/>
                <p:nvPr/>
              </p:nvCxnSpPr>
              <p:spPr>
                <a:xfrm>
                  <a:off x="6531596" y="3319019"/>
                  <a:ext cx="0" cy="1971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19" name="Shape 419"/>
                <p:cNvCxnSpPr/>
                <p:nvPr/>
              </p:nvCxnSpPr>
              <p:spPr>
                <a:xfrm>
                  <a:off x="6916181" y="3689350"/>
                  <a:ext cx="396300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0" name="Shape 420"/>
                <p:cNvCxnSpPr/>
                <p:nvPr/>
              </p:nvCxnSpPr>
              <p:spPr>
                <a:xfrm>
                  <a:off x="6902450" y="4070350"/>
                  <a:ext cx="41909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1" name="Shape 421"/>
                <p:cNvCxnSpPr/>
                <p:nvPr/>
              </p:nvCxnSpPr>
              <p:spPr>
                <a:xfrm>
                  <a:off x="6916181" y="4451350"/>
                  <a:ext cx="396300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2" name="Shape 422"/>
                <p:cNvCxnSpPr/>
                <p:nvPr/>
              </p:nvCxnSpPr>
              <p:spPr>
                <a:xfrm>
                  <a:off x="6916181" y="4832350"/>
                  <a:ext cx="396300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23" name="Shape 423"/>
              <p:cNvGrpSpPr/>
              <p:nvPr/>
            </p:nvGrpSpPr>
            <p:grpSpPr>
              <a:xfrm>
                <a:off x="3124200" y="3536667"/>
                <a:ext cx="3791032" cy="1505232"/>
                <a:chOff x="3124200" y="3536667"/>
                <a:chExt cx="3791032" cy="1505232"/>
              </a:xfrm>
            </p:grpSpPr>
            <p:cxnSp>
              <p:nvCxnSpPr>
                <p:cNvPr id="424" name="Shape 424"/>
                <p:cNvCxnSpPr/>
                <p:nvPr/>
              </p:nvCxnSpPr>
              <p:spPr>
                <a:xfrm>
                  <a:off x="3124200" y="3536667"/>
                  <a:ext cx="0" cy="1971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5" name="Shape 425"/>
                <p:cNvCxnSpPr/>
                <p:nvPr/>
              </p:nvCxnSpPr>
              <p:spPr>
                <a:xfrm>
                  <a:off x="4114800" y="3536667"/>
                  <a:ext cx="0" cy="1971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6" name="Shape 426"/>
                <p:cNvCxnSpPr/>
                <p:nvPr/>
              </p:nvCxnSpPr>
              <p:spPr>
                <a:xfrm>
                  <a:off x="5105400" y="3536667"/>
                  <a:ext cx="0" cy="1971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7" name="Shape 427"/>
                <p:cNvCxnSpPr/>
                <p:nvPr/>
              </p:nvCxnSpPr>
              <p:spPr>
                <a:xfrm>
                  <a:off x="6096000" y="3536667"/>
                  <a:ext cx="0" cy="1971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8" name="Shape 428"/>
                <p:cNvCxnSpPr/>
                <p:nvPr/>
              </p:nvCxnSpPr>
              <p:spPr>
                <a:xfrm>
                  <a:off x="6554932" y="3898900"/>
                  <a:ext cx="36029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9" name="Shape 429"/>
                <p:cNvCxnSpPr/>
                <p:nvPr/>
              </p:nvCxnSpPr>
              <p:spPr>
                <a:xfrm>
                  <a:off x="6559550" y="4279900"/>
                  <a:ext cx="346500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0" name="Shape 430"/>
                <p:cNvCxnSpPr/>
                <p:nvPr/>
              </p:nvCxnSpPr>
              <p:spPr>
                <a:xfrm>
                  <a:off x="6548582" y="4660900"/>
                  <a:ext cx="36029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31" name="Shape 431"/>
                <p:cNvCxnSpPr/>
                <p:nvPr/>
              </p:nvCxnSpPr>
              <p:spPr>
                <a:xfrm>
                  <a:off x="6548582" y="5041900"/>
                  <a:ext cx="360299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4A7DB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432" name="Shape 432"/>
          <p:cNvSpPr/>
          <p:nvPr/>
        </p:nvSpPr>
        <p:spPr>
          <a:xfrm>
            <a:off x="3733800" y="4114800"/>
            <a:ext cx="990599" cy="381000"/>
          </a:xfrm>
          <a:prstGeom prst="rect">
            <a:avLst/>
          </a:prstGeom>
          <a:gradFill>
            <a:gsLst>
              <a:gs pos="0">
                <a:srgbClr val="2D5D97"/>
              </a:gs>
              <a:gs pos="80000">
                <a:srgbClr val="3B7BC8"/>
              </a:gs>
              <a:gs pos="100000">
                <a:srgbClr val="3A7CCA"/>
              </a:gs>
            </a:gsLst>
            <a:lin ang="16200038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GB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cell</a:t>
            </a:r>
          </a:p>
        </p:txBody>
      </p:sp>
      <p:sp>
        <p:nvSpPr>
          <p:cNvPr id="433" name="Shape 433"/>
          <p:cNvSpPr/>
          <p:nvPr/>
        </p:nvSpPr>
        <p:spPr>
          <a:xfrm>
            <a:off x="1257300" y="5109410"/>
            <a:ext cx="5714999" cy="3734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&lt;“larry.page“, “websearch“, 133746428&gt; → “cat pictures“</a:t>
            </a:r>
          </a:p>
        </p:txBody>
      </p:sp>
      <p:sp>
        <p:nvSpPr>
          <p:cNvPr id="434" name="Shape 434"/>
          <p:cNvSpPr/>
          <p:nvPr/>
        </p:nvSpPr>
        <p:spPr>
          <a:xfrm>
            <a:off x="5540996" y="5118216"/>
            <a:ext cx="1240799" cy="373499"/>
          </a:xfrm>
          <a:prstGeom prst="rect">
            <a:avLst/>
          </a:prstGeom>
          <a:solidFill>
            <a:srgbClr val="0070C0">
              <a:alpha val="4980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5" name="Shape 435"/>
          <p:cNvGrpSpPr/>
          <p:nvPr/>
        </p:nvGrpSpPr>
        <p:grpSpPr>
          <a:xfrm>
            <a:off x="958163" y="4406505"/>
            <a:ext cx="1708836" cy="1076405"/>
            <a:chOff x="958163" y="4395966"/>
            <a:chExt cx="1708836" cy="1076405"/>
          </a:xfrm>
        </p:grpSpPr>
        <p:sp>
          <p:nvSpPr>
            <p:cNvPr id="436" name="Shape 436"/>
            <p:cNvSpPr/>
            <p:nvPr/>
          </p:nvSpPr>
          <p:spPr>
            <a:xfrm>
              <a:off x="1600200" y="5098871"/>
              <a:ext cx="1066799" cy="373499"/>
            </a:xfrm>
            <a:prstGeom prst="rect">
              <a:avLst/>
            </a:prstGeom>
            <a:solidFill>
              <a:srgbClr val="DA9D9A">
                <a:alpha val="49800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958163" y="4395966"/>
              <a:ext cx="642000" cy="373499"/>
            </a:xfrm>
            <a:prstGeom prst="rect">
              <a:avLst/>
            </a:prstGeom>
            <a:solidFill>
              <a:srgbClr val="DA9D9A">
                <a:alpha val="49800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" name="Shape 438"/>
          <p:cNvGrpSpPr/>
          <p:nvPr/>
        </p:nvGrpSpPr>
        <p:grpSpPr>
          <a:xfrm>
            <a:off x="2770213" y="5118215"/>
            <a:ext cx="1619895" cy="1187426"/>
            <a:chOff x="2770213" y="5107676"/>
            <a:chExt cx="1619895" cy="1187426"/>
          </a:xfrm>
        </p:grpSpPr>
        <p:sp>
          <p:nvSpPr>
            <p:cNvPr id="439" name="Shape 439"/>
            <p:cNvSpPr/>
            <p:nvPr/>
          </p:nvSpPr>
          <p:spPr>
            <a:xfrm>
              <a:off x="2770213" y="5107676"/>
              <a:ext cx="1173600" cy="373499"/>
            </a:xfrm>
            <a:prstGeom prst="rect">
              <a:avLst/>
            </a:prstGeom>
            <a:solidFill>
              <a:srgbClr val="FFC000">
                <a:alpha val="49800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3424108" y="5921603"/>
              <a:ext cx="965999" cy="373499"/>
            </a:xfrm>
            <a:prstGeom prst="rect">
              <a:avLst/>
            </a:prstGeom>
            <a:solidFill>
              <a:srgbClr val="FFC000">
                <a:alpha val="49800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" name="Shape 441"/>
          <p:cNvGrpSpPr/>
          <p:nvPr/>
        </p:nvGrpSpPr>
        <p:grpSpPr>
          <a:xfrm>
            <a:off x="4022967" y="5118215"/>
            <a:ext cx="4559243" cy="747103"/>
            <a:chOff x="4022967" y="5107676"/>
            <a:chExt cx="4559243" cy="747103"/>
          </a:xfrm>
        </p:grpSpPr>
        <p:sp>
          <p:nvSpPr>
            <p:cNvPr id="442" name="Shape 442"/>
            <p:cNvSpPr/>
            <p:nvPr/>
          </p:nvSpPr>
          <p:spPr>
            <a:xfrm>
              <a:off x="4022967" y="5107676"/>
              <a:ext cx="1043999" cy="373499"/>
            </a:xfrm>
            <a:prstGeom prst="rect">
              <a:avLst/>
            </a:prstGeom>
            <a:solidFill>
              <a:srgbClr val="00B050">
                <a:alpha val="49800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7149111" y="5481280"/>
              <a:ext cx="1433099" cy="373499"/>
            </a:xfrm>
            <a:prstGeom prst="rect">
              <a:avLst/>
            </a:prstGeom>
            <a:solidFill>
              <a:srgbClr val="00B050">
                <a:alpha val="49800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aseline="0" i="0" lang="en-GB" u="none" cap="none" strike="noStrike">
                <a:solidFill>
                  <a:srgbClr val="000000"/>
                </a:solidFill>
              </a:rPr>
              <a:t>BigTable </a:t>
            </a:r>
            <a:r>
              <a:rPr b="0" lang="en-GB">
                <a:solidFill>
                  <a:srgbClr val="000000"/>
                </a:solidFill>
              </a:rPr>
              <a:t>(</a:t>
            </a:r>
            <a:r>
              <a:rPr b="0" baseline="0" i="0" lang="en-GB" u="none" cap="none" strike="noStrike">
                <a:solidFill>
                  <a:srgbClr val="000000"/>
                </a:solidFill>
              </a:rPr>
              <a:t>2006)</a:t>
            </a:r>
          </a:p>
        </p:txBody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457200" y="13716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GB" sz="2700" u="none" cap="none" strike="noStrike">
                <a:solidFill>
                  <a:schemeClr val="dk1"/>
                </a:solidFill>
              </a:rPr>
              <a:t>Distributed </a:t>
            </a:r>
            <a:r>
              <a:rPr b="1" baseline="0" i="0" lang="en-GB" sz="2700" u="none" cap="none" strike="noStrike">
                <a:solidFill>
                  <a:srgbClr val="980000"/>
                </a:solidFill>
              </a:rPr>
              <a:t>tablets</a:t>
            </a:r>
            <a:r>
              <a:rPr b="0" baseline="0" i="0" lang="en-GB" sz="2700" u="none" cap="none" strike="noStrike">
                <a:solidFill>
                  <a:srgbClr val="244061"/>
                </a:solidFill>
              </a:rPr>
              <a:t> </a:t>
            </a:r>
            <a:r>
              <a:rPr b="0" baseline="0" i="0" lang="en-GB" sz="2700" u="none" cap="none" strike="noStrike">
                <a:solidFill>
                  <a:schemeClr val="dk1"/>
                </a:solidFill>
              </a:rPr>
              <a:t>(~1 GB) hold subsets of map</a:t>
            </a:r>
            <a:br>
              <a:rPr b="0" baseline="0" i="0" lang="en-GB" sz="2700" u="none" cap="none" strike="noStrike">
                <a:solidFill>
                  <a:schemeClr val="dk1"/>
                </a:solidFill>
              </a:rPr>
            </a:br>
          </a:p>
          <a:p>
            <a:pPr indent="-342900" lvl="0" marL="342900" marR="0" rtl="0" algn="l">
              <a:lnSpc>
                <a:spcPct val="100000"/>
              </a:lnSpc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2700">
                <a:solidFill>
                  <a:schemeClr val="dk1"/>
                </a:solidFill>
              </a:rPr>
              <a:t>O</a:t>
            </a:r>
            <a:r>
              <a:rPr b="0" baseline="0" i="0" lang="en-GB" sz="2700" u="none" cap="none" strike="noStrike">
                <a:solidFill>
                  <a:schemeClr val="dk1"/>
                </a:solidFill>
              </a:rPr>
              <a:t>n top of </a:t>
            </a:r>
            <a:r>
              <a:rPr lang="en-GB" sz="2700"/>
              <a:t>Colossus</a:t>
            </a:r>
            <a:r>
              <a:rPr b="0" baseline="0" i="0" lang="en-GB" sz="2700" u="none" cap="none" strike="noStrike">
                <a:solidFill>
                  <a:schemeClr val="dk1"/>
                </a:solidFill>
              </a:rPr>
              <a:t>, which handles replication and fault tolerance: </a:t>
            </a:r>
            <a:r>
              <a:rPr b="0" baseline="0" i="1" lang="en-GB" sz="2700" u="none" cap="none" strike="noStrike">
                <a:solidFill>
                  <a:schemeClr val="dk1"/>
                </a:solidFill>
              </a:rPr>
              <a:t>only one (active) server per tablet!</a:t>
            </a:r>
            <a:br>
              <a:rPr b="0" baseline="0" i="1" lang="en-GB" sz="2700" u="none" cap="none" strike="noStrike">
                <a:solidFill>
                  <a:schemeClr val="dk1"/>
                </a:solidFill>
              </a:rPr>
            </a:br>
          </a:p>
          <a:p>
            <a:pPr indent="-342900" lvl="0" marL="342900" marR="0" rtl="0" algn="l">
              <a:lnSpc>
                <a:spcPct val="100000"/>
              </a:lnSpc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GB" sz="2700" u="none" cap="none" strike="noStrike">
                <a:solidFill>
                  <a:schemeClr val="dk1"/>
                </a:solidFill>
              </a:rPr>
              <a:t>Reads &amp; writes within a row are </a:t>
            </a:r>
            <a:r>
              <a:rPr b="1" lang="en-GB" sz="2700">
                <a:solidFill>
                  <a:srgbClr val="980000"/>
                </a:solidFill>
              </a:rPr>
              <a:t>transactional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-GB" sz="2400" u="none" cap="none" strike="noStrike">
                <a:solidFill>
                  <a:schemeClr val="dk1"/>
                </a:solidFill>
              </a:rPr>
              <a:t>Independently of the number of columns touched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1" baseline="0" lang="en-GB" sz="2400" u="none" cap="none" strike="noStrike">
                <a:solidFill>
                  <a:schemeClr val="dk1"/>
                </a:solidFill>
              </a:rPr>
              <a:t>But:</a:t>
            </a:r>
            <a:r>
              <a:rPr b="0" baseline="0" i="1" lang="en-GB" sz="2400" u="none" cap="none" strike="noStrike">
                <a:solidFill>
                  <a:schemeClr val="dk1"/>
                </a:solidFill>
              </a:rPr>
              <a:t> </a:t>
            </a:r>
            <a:r>
              <a:rPr b="0" baseline="0" i="0" lang="en-GB" sz="2400" u="none" cap="none" strike="noStrike">
                <a:solidFill>
                  <a:schemeClr val="dk1"/>
                </a:solidFill>
              </a:rPr>
              <a:t>no cross-row transactions possible</a:t>
            </a:r>
          </a:p>
          <a:p>
            <a:pPr indent="-311150" lvl="1" marL="742950" marR="0" rtl="0" algn="l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ct val="93333"/>
              <a:buFont typeface="Calibri"/>
              <a:buChar char="–"/>
            </a:pPr>
            <a:r>
              <a:rPr lang="en-GB"/>
              <a:t>Turns out users find this hard to deal with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aseline="0" i="0" lang="en-GB" u="none" cap="none" strike="noStrike">
                <a:solidFill>
                  <a:srgbClr val="000000"/>
                </a:solidFill>
              </a:rPr>
              <a:t>BigTable </a:t>
            </a:r>
            <a:r>
              <a:rPr b="0" lang="en-GB">
                <a:solidFill>
                  <a:srgbClr val="000000"/>
                </a:solidFill>
              </a:rPr>
              <a:t>(</a:t>
            </a:r>
            <a:r>
              <a:rPr b="0" baseline="0" i="0" lang="en-GB" u="none" cap="none" strike="noStrike">
                <a:solidFill>
                  <a:srgbClr val="000000"/>
                </a:solidFill>
              </a:rPr>
              <a:t>2006)</a:t>
            </a:r>
          </a:p>
        </p:txBody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457200" y="12954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GB" sz="2700" u="none" cap="none" strike="noStrike">
                <a:solidFill>
                  <a:schemeClr val="dk1"/>
                </a:solidFill>
              </a:rPr>
              <a:t>META0 tablet is “root“ for name resolution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-GB" sz="2400" u="none" cap="none" strike="noStrike">
                <a:solidFill>
                  <a:schemeClr val="dk1"/>
                </a:solidFill>
              </a:rPr>
              <a:t>Like a coordinator/leader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-GB" sz="2400" u="none" cap="none" strike="noStrike">
                <a:solidFill>
                  <a:schemeClr val="dk1"/>
                </a:solidFill>
              </a:rPr>
              <a:t>Nested META1 tablets improve meta-data lookup</a:t>
            </a:r>
            <a:br>
              <a:rPr b="0" baseline="0" i="0" lang="en-GB" sz="2400" u="none" cap="none" strike="noStrike">
                <a:solidFill>
                  <a:schemeClr val="dk1"/>
                </a:solidFill>
              </a:rPr>
            </a:br>
          </a:p>
          <a:p>
            <a:pPr indent="-342900" lvl="0" marL="342900" marR="0" rtl="0" algn="l">
              <a:lnSpc>
                <a:spcPct val="100000"/>
              </a:lnSpc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GB" sz="2700"/>
              <a:t>E</a:t>
            </a:r>
            <a:r>
              <a:rPr b="0" baseline="0" i="0" lang="en-GB" sz="2700" u="none" cap="none" strike="noStrike">
                <a:solidFill>
                  <a:schemeClr val="dk1"/>
                </a:solidFill>
              </a:rPr>
              <a:t>lect master </a:t>
            </a:r>
            <a:r>
              <a:rPr lang="en-GB" sz="2700"/>
              <a:t>(META0 tablet server) using </a:t>
            </a:r>
            <a:r>
              <a:rPr b="1" lang="en-GB" sz="2700">
                <a:solidFill>
                  <a:srgbClr val="980000"/>
                </a:solidFill>
              </a:rPr>
              <a:t>Chubby</a:t>
            </a:r>
            <a:r>
              <a:rPr b="0" baseline="0" i="0" lang="en-GB" sz="2700" u="none" cap="none" strike="noStrike">
                <a:solidFill>
                  <a:schemeClr val="dk1"/>
                </a:solidFill>
              </a:rPr>
              <a:t>, and to maintain list of tablet servers &amp; schemas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-GB" sz="2400" u="none" cap="none" strike="noStrike">
                <a:solidFill>
                  <a:schemeClr val="dk1"/>
                </a:solidFill>
              </a:rPr>
              <a:t>5-way replicated </a:t>
            </a:r>
            <a:r>
              <a:rPr b="0" baseline="0" i="0" lang="en-GB" sz="2400" u="none" cap="none" strike="noStrike">
                <a:solidFill>
                  <a:srgbClr val="980000"/>
                </a:solidFill>
              </a:rPr>
              <a:t>Paxos consensus</a:t>
            </a:r>
            <a:r>
              <a:rPr b="0" baseline="0" i="0" lang="en-GB" sz="2400" u="none" cap="none" strike="noStrike">
                <a:solidFill>
                  <a:schemeClr val="dk1"/>
                </a:solidFill>
              </a:rPr>
              <a:t> on data in Chubby</a:t>
            </a:r>
            <a:br>
              <a:rPr b="0" baseline="0" i="0" lang="en-GB" sz="2400" u="none" cap="none" strike="noStrike">
                <a:solidFill>
                  <a:schemeClr val="dk1"/>
                </a:solidFill>
              </a:rPr>
            </a:b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ct val="106666"/>
              <a:buFont typeface="Calibri"/>
              <a:buChar char="•"/>
            </a:pPr>
            <a:r>
              <a:rPr lang="en-GB"/>
              <a:t>Built atop GFS; building block for MegaStore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ct val="93333"/>
              <a:buFont typeface="Calibri"/>
              <a:buChar char="–"/>
            </a:pPr>
            <a:r>
              <a:rPr lang="en-GB"/>
              <a:t>“Next gen” with transactions: Spanner </a:t>
            </a:r>
          </a:p>
          <a:p>
            <a:pPr indent="-170180" lvl="0" marL="342900" marR="0" rtl="0" algn="l">
              <a:lnSpc>
                <a:spcPct val="100000"/>
              </a:lnSpc>
              <a:spcBef>
                <a:spcPts val="544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27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The </a:t>
            </a:r>
            <a:r>
              <a:rPr lang="en-GB">
                <a:solidFill>
                  <a:schemeClr val="hlink"/>
                </a:solidFill>
              </a:rPr>
              <a:t>G</a:t>
            </a:r>
            <a:r>
              <a:rPr lang="en-GB">
                <a:solidFill>
                  <a:srgbClr val="CC0000"/>
                </a:solidFill>
              </a:rPr>
              <a:t>o</a:t>
            </a:r>
            <a:r>
              <a:rPr lang="en-GB">
                <a:solidFill>
                  <a:srgbClr val="F1C232"/>
                </a:solidFill>
              </a:rPr>
              <a:t>o</a:t>
            </a:r>
            <a:r>
              <a:rPr lang="en-GB">
                <a:solidFill>
                  <a:schemeClr val="hlink"/>
                </a:solidFill>
              </a:rPr>
              <a:t>g</a:t>
            </a:r>
            <a:r>
              <a:rPr lang="en-GB">
                <a:solidFill>
                  <a:srgbClr val="38761D"/>
                </a:solidFill>
              </a:rPr>
              <a:t>l</a:t>
            </a:r>
            <a:r>
              <a:rPr lang="en-GB">
                <a:solidFill>
                  <a:srgbClr val="CC0000"/>
                </a:solidFill>
              </a:rPr>
              <a:t>e</a:t>
            </a:r>
            <a:r>
              <a:rPr lang="en-GB"/>
              <a:t> Stack</a:t>
            </a:r>
          </a:p>
        </p:txBody>
      </p:sp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00" y="1160412"/>
            <a:ext cx="8639175" cy="51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/>
          <p:nvPr/>
        </p:nvSpPr>
        <p:spPr>
          <a:xfrm>
            <a:off x="3047999" y="3136925"/>
            <a:ext cx="2159700" cy="534600"/>
          </a:xfrm>
          <a:prstGeom prst="rect">
            <a:avLst/>
          </a:prstGeom>
          <a:solidFill>
            <a:srgbClr val="EA9999">
              <a:alpha val="273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 txBox="1"/>
          <p:nvPr/>
        </p:nvSpPr>
        <p:spPr>
          <a:xfrm>
            <a:off x="3668225" y="6455503"/>
            <a:ext cx="4863299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>
                <a:solidFill>
                  <a:srgbClr val="999999"/>
                </a:solidFill>
              </a:rPr>
              <a:t>Figure from M. Schwarzkopf, “Operating system support for warehouse-scale computing”, PhD thesis, University of Cambridge, 2015 (to appear).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aseline="0" i="0" lang="en-GB" u="none" cap="none" strike="noStrike">
                <a:solidFill>
                  <a:srgbClr val="000000"/>
                </a:solidFill>
              </a:rPr>
              <a:t>Spanner</a:t>
            </a:r>
            <a:r>
              <a:rPr b="0" baseline="0" i="0" lang="en-GB" u="none" cap="none" strike="noStrike">
                <a:solidFill>
                  <a:srgbClr val="000000"/>
                </a:solidFill>
              </a:rPr>
              <a:t> </a:t>
            </a:r>
            <a:r>
              <a:rPr b="0" lang="en-GB">
                <a:solidFill>
                  <a:srgbClr val="000000"/>
                </a:solidFill>
              </a:rPr>
              <a:t>(</a:t>
            </a:r>
            <a:r>
              <a:rPr b="0" baseline="0" i="0" lang="en-GB" u="none" cap="none" strike="noStrike">
                <a:solidFill>
                  <a:srgbClr val="000000"/>
                </a:solidFill>
              </a:rPr>
              <a:t>2012</a:t>
            </a:r>
            <a:r>
              <a:rPr b="0" lang="en-GB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457200" y="1219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GB" sz="2500" u="none" cap="none" strike="noStrike">
                <a:solidFill>
                  <a:schemeClr val="dk1"/>
                </a:solidFill>
              </a:rPr>
              <a:t>BigTable insufficient for some consistency needs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GB" sz="2500" u="none" cap="none" strike="noStrike">
                <a:solidFill>
                  <a:schemeClr val="dk1"/>
                </a:solidFill>
              </a:rPr>
              <a:t>Often have transactions across &gt;1 data centres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30"/>
              </a:spcBef>
              <a:buClr>
                <a:schemeClr val="dk1"/>
              </a:buClr>
              <a:buSzPct val="97727"/>
              <a:buFont typeface="Arial"/>
              <a:buChar char="–"/>
            </a:pPr>
            <a:r>
              <a:rPr b="0" baseline="0" i="0" lang="en-GB" sz="2150" u="none" cap="none" strike="noStrike">
                <a:solidFill>
                  <a:schemeClr val="dk1"/>
                </a:solidFill>
              </a:rPr>
              <a:t>May buy app on Play Store while travelling in the U.S.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30"/>
              </a:spcBef>
              <a:buClr>
                <a:schemeClr val="dk1"/>
              </a:buClr>
              <a:buSzPct val="97727"/>
              <a:buFont typeface="Arial"/>
              <a:buChar char="–"/>
            </a:pPr>
            <a:r>
              <a:rPr b="0" baseline="0" i="0" lang="en-GB" sz="2150" u="none" cap="none" strike="noStrike">
                <a:solidFill>
                  <a:schemeClr val="dk1"/>
                </a:solidFill>
              </a:rPr>
              <a:t>Hit U.S. server, but customer billing data is in U.K.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30"/>
              </a:spcBef>
              <a:buClr>
                <a:schemeClr val="dk1"/>
              </a:buClr>
              <a:buSzPct val="97727"/>
              <a:buFont typeface="Arial"/>
              <a:buChar char="–"/>
            </a:pPr>
            <a:r>
              <a:rPr lang="en-GB" sz="2150"/>
              <a:t>Or may need to update several replicas for fault tolerance</a:t>
            </a:r>
            <a:br>
              <a:rPr lang="en-GB" sz="2150"/>
            </a:br>
          </a:p>
          <a:p>
            <a:pPr indent="-342900" lvl="0" marL="342900" marR="0" rtl="0" algn="l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GB" sz="2500" u="none" cap="none" strike="noStrike">
                <a:solidFill>
                  <a:schemeClr val="dk1"/>
                </a:solidFill>
              </a:rPr>
              <a:t>Wide-area consistency is hard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30"/>
              </a:spcBef>
              <a:buClr>
                <a:schemeClr val="dk1"/>
              </a:buClr>
              <a:buSzPct val="97727"/>
              <a:buFont typeface="Arial"/>
              <a:buChar char="–"/>
            </a:pPr>
            <a:r>
              <a:rPr b="0" baseline="0" i="0" lang="en-GB" sz="2150" u="none" cap="none" strike="noStrike">
                <a:solidFill>
                  <a:schemeClr val="dk1"/>
                </a:solidFill>
              </a:rPr>
              <a:t>due to long delays and clock skew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30"/>
              </a:spcBef>
              <a:buClr>
                <a:schemeClr val="dk1"/>
              </a:buClr>
              <a:buSzPct val="97727"/>
              <a:buFont typeface="Arial"/>
              <a:buChar char="–"/>
            </a:pPr>
            <a:r>
              <a:rPr lang="en-GB" sz="2150"/>
              <a:t>no </a:t>
            </a:r>
            <a:r>
              <a:rPr b="1" lang="en-GB" sz="2150">
                <a:solidFill>
                  <a:srgbClr val="990000"/>
                </a:solidFill>
              </a:rPr>
              <a:t>global, universal notion of time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30"/>
              </a:spcBef>
              <a:buClr>
                <a:srgbClr val="000000"/>
              </a:buClr>
              <a:buSzPct val="97727"/>
              <a:buFont typeface="Arial"/>
              <a:buChar char="–"/>
            </a:pPr>
            <a:r>
              <a:rPr lang="en-GB" sz="2150">
                <a:solidFill>
                  <a:srgbClr val="000000"/>
                </a:solidFill>
              </a:rPr>
              <a:t>NTP not accurate enough, PTP doesn’t work (jittery links)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aseline="0" i="0" lang="en-GB" u="none" cap="none" strike="noStrike">
                <a:solidFill>
                  <a:srgbClr val="000000"/>
                </a:solidFill>
              </a:rPr>
              <a:t>Spanner</a:t>
            </a:r>
            <a:r>
              <a:rPr b="0" baseline="0" i="0" lang="en-GB" u="none" cap="none" strike="noStrike">
                <a:solidFill>
                  <a:srgbClr val="000000"/>
                </a:solidFill>
              </a:rPr>
              <a:t> </a:t>
            </a:r>
            <a:r>
              <a:rPr b="0" lang="en-GB">
                <a:solidFill>
                  <a:srgbClr val="000000"/>
                </a:solidFill>
              </a:rPr>
              <a:t>(</a:t>
            </a:r>
            <a:r>
              <a:rPr b="0" baseline="0" i="0" lang="en-GB" u="none" cap="none" strike="noStrike">
                <a:solidFill>
                  <a:srgbClr val="000000"/>
                </a:solidFill>
              </a:rPr>
              <a:t>2012</a:t>
            </a:r>
            <a:r>
              <a:rPr b="0" lang="en-GB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457200" y="1219200"/>
            <a:ext cx="85731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GB" sz="2500" u="none" cap="none" strike="noStrike">
                <a:solidFill>
                  <a:schemeClr val="dk1"/>
                </a:solidFill>
              </a:rPr>
              <a:t>Spanner offers </a:t>
            </a:r>
            <a:r>
              <a:rPr b="1" lang="en-GB" sz="2500">
                <a:solidFill>
                  <a:srgbClr val="980000"/>
                </a:solidFill>
              </a:rPr>
              <a:t>transactional</a:t>
            </a:r>
            <a:r>
              <a:rPr b="0" baseline="0" i="1" lang="en-GB" sz="2500" u="none" cap="none" strike="noStrike">
                <a:solidFill>
                  <a:schemeClr val="dk1"/>
                </a:solidFill>
              </a:rPr>
              <a:t> </a:t>
            </a:r>
            <a:r>
              <a:rPr b="0" baseline="0" i="0" lang="en-GB" sz="2500" u="none" cap="none" strike="noStrike">
                <a:solidFill>
                  <a:schemeClr val="dk1"/>
                </a:solidFill>
              </a:rPr>
              <a:t>consistency: full RDBMS power, ACID properties, at global scale!</a:t>
            </a:r>
            <a:br>
              <a:rPr b="0" baseline="0" i="0" lang="en-GB" sz="2500" u="none" cap="none" strike="noStrike">
                <a:solidFill>
                  <a:schemeClr val="dk1"/>
                </a:solidFill>
              </a:rPr>
            </a:br>
          </a:p>
          <a:p>
            <a:pPr indent="-342900" lvl="0" marL="342900" marR="0" rtl="0" algn="l">
              <a:lnSpc>
                <a:spcPct val="10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GB" sz="2500" u="none" cap="none" strike="noStrike">
                <a:solidFill>
                  <a:schemeClr val="dk1"/>
                </a:solidFill>
              </a:rPr>
              <a:t>Secret sauce: </a:t>
            </a:r>
            <a:r>
              <a:rPr b="1" baseline="0" i="0" lang="en-GB" sz="2500" u="none" cap="none" strike="noStrike">
                <a:solidFill>
                  <a:srgbClr val="980000"/>
                </a:solidFill>
              </a:rPr>
              <a:t>hardware-assisted clock sync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30"/>
              </a:spcBef>
              <a:buClr>
                <a:schemeClr val="dk1"/>
              </a:buClr>
              <a:buSzPct val="97727"/>
              <a:buFont typeface="Arial"/>
              <a:buChar char="–"/>
            </a:pPr>
            <a:r>
              <a:rPr b="0" baseline="0" i="0" lang="en-GB" sz="2150" u="none" cap="none" strike="noStrike">
                <a:solidFill>
                  <a:schemeClr val="dk1"/>
                </a:solidFill>
              </a:rPr>
              <a:t>Using GPS and atomic clocks in data centres</a:t>
            </a:r>
            <a:br>
              <a:rPr b="0" baseline="0" i="0" lang="en-GB" sz="2150" u="none" cap="none" strike="noStrike">
                <a:solidFill>
                  <a:schemeClr val="dk1"/>
                </a:solidFill>
              </a:rPr>
            </a:br>
          </a:p>
          <a:p>
            <a:pPr indent="-298450" lvl="0" marL="342900" marR="0" rtl="0" algn="l">
              <a:lnSpc>
                <a:spcPct val="100000"/>
              </a:lnSpc>
              <a:spcBef>
                <a:spcPts val="43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GB" sz="2500" u="none" cap="none" strike="noStrike">
                <a:solidFill>
                  <a:schemeClr val="dk1"/>
                </a:solidFill>
              </a:rPr>
              <a:t>Use global timestamps  and Paxos to reach consensus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30"/>
              </a:spcBef>
              <a:buClr>
                <a:schemeClr val="dk1"/>
              </a:buClr>
              <a:buSzPct val="97727"/>
              <a:buFont typeface="Arial"/>
              <a:buChar char="–"/>
            </a:pPr>
            <a:r>
              <a:rPr b="0" baseline="0" i="0" lang="en-GB" sz="2150" u="none" cap="none" strike="noStrike">
                <a:solidFill>
                  <a:schemeClr val="dk1"/>
                </a:solidFill>
              </a:rPr>
              <a:t>Still have a period of uncertainty for write TX: </a:t>
            </a:r>
            <a:r>
              <a:rPr b="1" baseline="0" i="0" lang="en-GB" sz="2150" u="none" cap="none" strike="noStrike">
                <a:solidFill>
                  <a:srgbClr val="980000"/>
                </a:solidFill>
              </a:rPr>
              <a:t>wait it out</a:t>
            </a:r>
            <a:r>
              <a:rPr b="0" baseline="0" i="0" lang="en-GB" sz="2150" u="none" cap="none" strike="noStrike">
                <a:solidFill>
                  <a:schemeClr val="dk1"/>
                </a:solidFill>
              </a:rPr>
              <a:t>!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30"/>
              </a:spcBef>
              <a:buClr>
                <a:schemeClr val="dk1"/>
              </a:buClr>
              <a:buSzPct val="97727"/>
              <a:buFont typeface="Arial"/>
              <a:buChar char="–"/>
            </a:pPr>
            <a:r>
              <a:rPr lang="en-GB" sz="2150"/>
              <a:t>Each timestamp is an </a:t>
            </a:r>
            <a:r>
              <a:rPr b="1" lang="en-GB" sz="2150">
                <a:solidFill>
                  <a:srgbClr val="980000"/>
                </a:solidFill>
              </a:rPr>
              <a:t>interval</a:t>
            </a:r>
            <a:r>
              <a:rPr lang="en-GB" sz="2150">
                <a:solidFill>
                  <a:srgbClr val="000000"/>
                </a:solidFill>
              </a:rPr>
              <a:t>:</a:t>
            </a:r>
          </a:p>
          <a:p>
            <a:pPr indent="-185420" lvl="0" marL="342900" marR="0" rtl="0" algn="l">
              <a:lnSpc>
                <a:spcPct val="100000"/>
              </a:lnSpc>
              <a:spcBef>
                <a:spcPts val="496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2500" u="none" cap="none" strike="noStrike">
              <a:solidFill>
                <a:schemeClr val="dk1"/>
              </a:solidFill>
            </a:endParaRPr>
          </a:p>
        </p:txBody>
      </p:sp>
      <p:grpSp>
        <p:nvGrpSpPr>
          <p:cNvPr id="477" name="Shape 477"/>
          <p:cNvGrpSpPr/>
          <p:nvPr/>
        </p:nvGrpSpPr>
        <p:grpSpPr>
          <a:xfrm>
            <a:off x="2334896" y="5345378"/>
            <a:ext cx="4477678" cy="477599"/>
            <a:chOff x="2334896" y="5345378"/>
            <a:chExt cx="4477678" cy="477599"/>
          </a:xfrm>
        </p:grpSpPr>
        <p:cxnSp>
          <p:nvCxnSpPr>
            <p:cNvPr id="478" name="Shape 478"/>
            <p:cNvCxnSpPr/>
            <p:nvPr/>
          </p:nvCxnSpPr>
          <p:spPr>
            <a:xfrm>
              <a:off x="2342875" y="5584200"/>
              <a:ext cx="4469699" cy="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79" name="Shape 479"/>
            <p:cNvCxnSpPr/>
            <p:nvPr/>
          </p:nvCxnSpPr>
          <p:spPr>
            <a:xfrm>
              <a:off x="2334896" y="5345378"/>
              <a:ext cx="0" cy="477599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80" name="Shape 480"/>
            <p:cNvCxnSpPr/>
            <p:nvPr/>
          </p:nvCxnSpPr>
          <p:spPr>
            <a:xfrm>
              <a:off x="6812571" y="5345378"/>
              <a:ext cx="0" cy="477599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481" name="Shape 481"/>
          <p:cNvGrpSpPr/>
          <p:nvPr/>
        </p:nvGrpSpPr>
        <p:grpSpPr>
          <a:xfrm>
            <a:off x="6736375" y="5345400"/>
            <a:ext cx="1466999" cy="932499"/>
            <a:chOff x="6736375" y="5345400"/>
            <a:chExt cx="1466999" cy="932499"/>
          </a:xfrm>
        </p:grpSpPr>
        <p:sp>
          <p:nvSpPr>
            <p:cNvPr id="482" name="Shape 482"/>
            <p:cNvSpPr txBox="1"/>
            <p:nvPr/>
          </p:nvSpPr>
          <p:spPr>
            <a:xfrm>
              <a:off x="6736375" y="5800300"/>
              <a:ext cx="1466999" cy="477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GB"/>
                <a:t>Definitely in </a:t>
              </a:r>
              <a:br>
                <a:rPr lang="en-GB"/>
              </a:br>
              <a:r>
                <a:rPr lang="en-GB"/>
                <a:t>the future</a:t>
              </a:r>
            </a:p>
          </p:txBody>
        </p:sp>
        <p:sp>
          <p:nvSpPr>
            <p:cNvPr id="483" name="Shape 483"/>
            <p:cNvSpPr txBox="1"/>
            <p:nvPr/>
          </p:nvSpPr>
          <p:spPr>
            <a:xfrm>
              <a:off x="6812575" y="5345400"/>
              <a:ext cx="1263299" cy="477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i="1" lang="en-GB" sz="1800"/>
                <a:t>tt.latest</a:t>
              </a:r>
            </a:p>
          </p:txBody>
        </p:sp>
      </p:grpSp>
      <p:grpSp>
        <p:nvGrpSpPr>
          <p:cNvPr id="484" name="Shape 484"/>
          <p:cNvGrpSpPr/>
          <p:nvPr/>
        </p:nvGrpSpPr>
        <p:grpSpPr>
          <a:xfrm>
            <a:off x="991725" y="5345400"/>
            <a:ext cx="1466999" cy="932499"/>
            <a:chOff x="991725" y="5345400"/>
            <a:chExt cx="1466999" cy="932499"/>
          </a:xfrm>
        </p:grpSpPr>
        <p:sp>
          <p:nvSpPr>
            <p:cNvPr id="485" name="Shape 485"/>
            <p:cNvSpPr txBox="1"/>
            <p:nvPr/>
          </p:nvSpPr>
          <p:spPr>
            <a:xfrm>
              <a:off x="991725" y="5800300"/>
              <a:ext cx="1466999" cy="477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algn="r">
                <a:spcBef>
                  <a:spcPts val="0"/>
                </a:spcBef>
                <a:buNone/>
              </a:pPr>
              <a:r>
                <a:rPr lang="en-GB"/>
                <a:t>Definitely in </a:t>
              </a:r>
              <a:br>
                <a:rPr lang="en-GB"/>
              </a:br>
              <a:r>
                <a:rPr lang="en-GB"/>
                <a:t>the past</a:t>
              </a:r>
            </a:p>
          </p:txBody>
        </p:sp>
        <p:sp>
          <p:nvSpPr>
            <p:cNvPr id="486" name="Shape 486"/>
            <p:cNvSpPr txBox="1"/>
            <p:nvPr/>
          </p:nvSpPr>
          <p:spPr>
            <a:xfrm>
              <a:off x="1063625" y="5345400"/>
              <a:ext cx="1263299" cy="477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i="1" lang="en-GB" sz="1800"/>
                <a:t>tt.earliest</a:t>
              </a:r>
            </a:p>
          </p:txBody>
        </p:sp>
      </p:grpSp>
      <p:grpSp>
        <p:nvGrpSpPr>
          <p:cNvPr id="487" name="Shape 487"/>
          <p:cNvGrpSpPr/>
          <p:nvPr/>
        </p:nvGrpSpPr>
        <p:grpSpPr>
          <a:xfrm>
            <a:off x="3902150" y="5345403"/>
            <a:ext cx="1485305" cy="932496"/>
            <a:chOff x="3902150" y="5345403"/>
            <a:chExt cx="1485305" cy="932496"/>
          </a:xfrm>
        </p:grpSpPr>
        <p:cxnSp>
          <p:nvCxnSpPr>
            <p:cNvPr id="488" name="Shape 488"/>
            <p:cNvCxnSpPr/>
            <p:nvPr/>
          </p:nvCxnSpPr>
          <p:spPr>
            <a:xfrm>
              <a:off x="4666371" y="5345403"/>
              <a:ext cx="0" cy="477599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489" name="Shape 489"/>
            <p:cNvSpPr txBox="1"/>
            <p:nvPr/>
          </p:nvSpPr>
          <p:spPr>
            <a:xfrm>
              <a:off x="3902150" y="5800300"/>
              <a:ext cx="1466999" cy="477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i="1" lang="en-GB" sz="1800"/>
                <a:t>t</a:t>
              </a:r>
              <a:r>
                <a:rPr baseline="-25000" i="1" lang="en-GB" sz="1800"/>
                <a:t>abs</a:t>
              </a:r>
            </a:p>
          </p:txBody>
        </p:sp>
        <p:cxnSp>
          <p:nvCxnSpPr>
            <p:cNvPr id="490" name="Shape 490"/>
            <p:cNvCxnSpPr/>
            <p:nvPr/>
          </p:nvCxnSpPr>
          <p:spPr>
            <a:xfrm>
              <a:off x="3988555" y="5459115"/>
              <a:ext cx="13989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triangle"/>
              <a:tailEnd len="lg" w="lg" type="triangle"/>
            </a:ln>
          </p:spPr>
        </p:cxnSp>
      </p:grp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The </a:t>
            </a:r>
            <a:r>
              <a:rPr lang="en-GB">
                <a:solidFill>
                  <a:schemeClr val="hlink"/>
                </a:solidFill>
              </a:rPr>
              <a:t>G</a:t>
            </a:r>
            <a:r>
              <a:rPr lang="en-GB">
                <a:solidFill>
                  <a:srgbClr val="CC0000"/>
                </a:solidFill>
              </a:rPr>
              <a:t>o</a:t>
            </a:r>
            <a:r>
              <a:rPr lang="en-GB">
                <a:solidFill>
                  <a:srgbClr val="F1C232"/>
                </a:solidFill>
              </a:rPr>
              <a:t>o</a:t>
            </a:r>
            <a:r>
              <a:rPr lang="en-GB">
                <a:solidFill>
                  <a:schemeClr val="hlink"/>
                </a:solidFill>
              </a:rPr>
              <a:t>g</a:t>
            </a:r>
            <a:r>
              <a:rPr lang="en-GB">
                <a:solidFill>
                  <a:srgbClr val="38761D"/>
                </a:solidFill>
              </a:rPr>
              <a:t>l</a:t>
            </a:r>
            <a:r>
              <a:rPr lang="en-GB">
                <a:solidFill>
                  <a:srgbClr val="CC0000"/>
                </a:solidFill>
              </a:rPr>
              <a:t>e</a:t>
            </a:r>
            <a:r>
              <a:rPr lang="en-GB"/>
              <a:t> Stack</a:t>
            </a:r>
          </a:p>
        </p:txBody>
      </p:sp>
      <p:pic>
        <p:nvPicPr>
          <p:cNvPr id="496" name="Shape 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00" y="1160412"/>
            <a:ext cx="8639175" cy="51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/>
          <p:nvPr/>
        </p:nvSpPr>
        <p:spPr>
          <a:xfrm>
            <a:off x="341175" y="2192951"/>
            <a:ext cx="3775799" cy="534600"/>
          </a:xfrm>
          <a:prstGeom prst="rect">
            <a:avLst/>
          </a:prstGeom>
          <a:solidFill>
            <a:srgbClr val="EA9999">
              <a:alpha val="273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 txBox="1"/>
          <p:nvPr/>
        </p:nvSpPr>
        <p:spPr>
          <a:xfrm>
            <a:off x="3668225" y="6455503"/>
            <a:ext cx="4863299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>
                <a:solidFill>
                  <a:srgbClr val="999999"/>
                </a:solidFill>
              </a:rPr>
              <a:t>Figure from M. Schwarzkopf, “Operating system support for warehouse-scale computing”, PhD thesis, University of Cambridge, 2015 (to appear).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x="1267725" y="6155400"/>
            <a:ext cx="7804799" cy="36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/>
              <a:t>Details &amp; Bibliography: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http://malteschwarzkopf.de/research/assets/google-stack.pdf</a:t>
            </a:r>
            <a:r>
              <a:rPr lang="en-GB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555"/>
              <a:buFont typeface="Arial"/>
              <a:buNone/>
            </a:pPr>
            <a:r>
              <a:rPr lang="en-GB"/>
              <a:t>MapReduce</a:t>
            </a:r>
            <a:r>
              <a:rPr b="0" lang="en-GB"/>
              <a:t> (2004)</a:t>
            </a:r>
          </a:p>
        </p:txBody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457200" y="1219200"/>
            <a:ext cx="8459399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11150" lvl="0" marL="34290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GB" sz="2700">
                <a:solidFill>
                  <a:srgbClr val="980000"/>
                </a:solidFill>
              </a:rPr>
              <a:t>Parallel p</a:t>
            </a:r>
            <a:r>
              <a:rPr b="1" baseline="0" i="0" lang="en-GB" sz="2700" u="none" cap="none" strike="noStrike">
                <a:solidFill>
                  <a:srgbClr val="980000"/>
                </a:solidFill>
              </a:rPr>
              <a:t>rogramming framework</a:t>
            </a:r>
            <a:r>
              <a:rPr b="0" baseline="0" i="0" lang="en-GB" sz="2700" u="none" cap="none" strike="noStrike">
                <a:solidFill>
                  <a:schemeClr val="dk1"/>
                </a:solidFill>
              </a:rPr>
              <a:t> for </a:t>
            </a:r>
            <a:r>
              <a:rPr lang="en-GB" sz="2700">
                <a:solidFill>
                  <a:schemeClr val="dk1"/>
                </a:solidFill>
              </a:rPr>
              <a:t>scale</a:t>
            </a:r>
          </a:p>
          <a:p>
            <a:pPr indent="-260350" lvl="1" marL="742950" marR="0" rtl="0" algn="l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ct val="80000"/>
              <a:buFont typeface="Arial"/>
              <a:buChar char="–"/>
            </a:pPr>
            <a:r>
              <a:rPr b="0" baseline="0" i="0" lang="en-GB" u="none" cap="none" strike="noStrike">
                <a:solidFill>
                  <a:schemeClr val="dk1"/>
                </a:solidFill>
              </a:rPr>
              <a:t>Run a program </a:t>
            </a:r>
            <a:r>
              <a:rPr lang="en-GB">
                <a:solidFill>
                  <a:schemeClr val="dk1"/>
                </a:solidFill>
              </a:rPr>
              <a:t>on </a:t>
            </a:r>
            <a:r>
              <a:rPr b="0" baseline="0" i="0" lang="en-GB" u="none" cap="none" strike="noStrike">
                <a:solidFill>
                  <a:schemeClr val="dk1"/>
                </a:solidFill>
              </a:rPr>
              <a:t>100’s </a:t>
            </a:r>
            <a:r>
              <a:rPr lang="en-GB">
                <a:solidFill>
                  <a:schemeClr val="dk1"/>
                </a:solidFill>
              </a:rPr>
              <a:t>to</a:t>
            </a:r>
            <a:r>
              <a:rPr b="0" baseline="0" i="0" lang="en-GB" u="none" cap="none" strike="noStrike">
                <a:solidFill>
                  <a:schemeClr val="dk1"/>
                </a:solidFill>
              </a:rPr>
              <a:t> 10,000’s machines</a:t>
            </a:r>
            <a:br>
              <a:rPr b="0" baseline="0" i="0" lang="en-GB" u="none" cap="none" strike="noStrike">
                <a:solidFill>
                  <a:schemeClr val="dk1"/>
                </a:solidFill>
              </a:rPr>
            </a:br>
          </a:p>
          <a:p>
            <a:pPr indent="-311150" lvl="0" marL="342900" marR="0" rtl="0" algn="l">
              <a:lnSpc>
                <a:spcPct val="10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GB" sz="2700" u="none" cap="none" strike="noStrike">
                <a:solidFill>
                  <a:schemeClr val="dk1"/>
                </a:solidFill>
              </a:rPr>
              <a:t>Framework takes care of:</a:t>
            </a:r>
          </a:p>
          <a:p>
            <a:pPr indent="-260350" lvl="1" marL="742950" marR="0" rtl="0" algn="l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ct val="80000"/>
              <a:buFont typeface="Arial"/>
              <a:buChar char="–"/>
            </a:pPr>
            <a:r>
              <a:rPr b="0" baseline="0" i="0" lang="en-GB" u="none" cap="none" strike="noStrike">
                <a:solidFill>
                  <a:schemeClr val="dk1"/>
                </a:solidFill>
              </a:rPr>
              <a:t>Parallelization, distribution, load-balancing, scaling up (or down) &amp; fault-tolerance</a:t>
            </a:r>
            <a:br>
              <a:rPr b="0" baseline="0" i="0" lang="en-GB" u="none" cap="none" strike="noStrike">
                <a:solidFill>
                  <a:schemeClr val="dk1"/>
                </a:solidFill>
              </a:rPr>
            </a:br>
          </a:p>
          <a:p>
            <a:pPr indent="-311150" lvl="0" marL="342900" marR="0" rtl="0" algn="l">
              <a:lnSpc>
                <a:spcPct val="10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GB" sz="2700">
                <a:solidFill>
                  <a:srgbClr val="980000"/>
                </a:solidFill>
              </a:rPr>
              <a:t>Accessible:</a:t>
            </a:r>
            <a:r>
              <a:rPr lang="en-GB" sz="2700"/>
              <a:t> p</a:t>
            </a:r>
            <a:r>
              <a:rPr b="0" baseline="0" i="0" lang="en-GB" sz="2700" u="none" cap="none" strike="noStrike">
                <a:solidFill>
                  <a:schemeClr val="dk1"/>
                </a:solidFill>
              </a:rPr>
              <a:t>rogrammer provides two methods ;-)</a:t>
            </a:r>
          </a:p>
          <a:p>
            <a:pPr indent="-260350" lvl="1" marL="742950" marR="0" rtl="0" algn="l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ct val="80000"/>
              <a:buFont typeface="Arial"/>
              <a:buChar char="–"/>
            </a:pPr>
            <a:r>
              <a:rPr b="0" baseline="0" i="0" lang="en-GB" u="none" cap="none" strike="noStrike">
                <a:solidFill>
                  <a:schemeClr val="dk1"/>
                </a:solidFill>
              </a:rPr>
              <a:t>map(key, value) → list of &lt;key’, value’&gt; pairs</a:t>
            </a:r>
          </a:p>
          <a:p>
            <a:pPr indent="-260350" lvl="1" marL="742950" marR="0" rtl="0" algn="l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ct val="80000"/>
              <a:buFont typeface="Arial"/>
              <a:buChar char="–"/>
            </a:pPr>
            <a:r>
              <a:rPr b="0" baseline="0" i="0" lang="en-GB" u="none" cap="none" strike="noStrike">
                <a:solidFill>
                  <a:schemeClr val="dk1"/>
                </a:solidFill>
              </a:rPr>
              <a:t>reduce(key’, value’) → result</a:t>
            </a:r>
          </a:p>
          <a:p>
            <a:pPr indent="-260350" lvl="1" marL="742950" marR="0" rtl="0" algn="l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ct val="80000"/>
              <a:buFont typeface="Arial"/>
              <a:buChar char="–"/>
            </a:pPr>
            <a:r>
              <a:rPr b="0" baseline="0" i="0" lang="en-GB" u="none" cap="none" strike="noStrike">
                <a:solidFill>
                  <a:schemeClr val="dk1"/>
                </a:solidFill>
              </a:rPr>
              <a:t>Inspired by functional programming</a:t>
            </a: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555"/>
              <a:buFont typeface="Arial"/>
              <a:buNone/>
            </a:pPr>
            <a:r>
              <a:rPr lang="en-GB"/>
              <a:t>MapReduce</a:t>
            </a:r>
          </a:p>
        </p:txBody>
      </p:sp>
      <p:sp>
        <p:nvSpPr>
          <p:cNvPr id="512" name="Shape 512"/>
          <p:cNvSpPr/>
          <p:nvPr/>
        </p:nvSpPr>
        <p:spPr>
          <a:xfrm>
            <a:off x="1676400" y="1189037"/>
            <a:ext cx="381000" cy="5637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Shape 513"/>
          <p:cNvSpPr/>
          <p:nvPr/>
        </p:nvSpPr>
        <p:spPr>
          <a:xfrm>
            <a:off x="2513806" y="1189037"/>
            <a:ext cx="381000" cy="5637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Shape 514"/>
          <p:cNvSpPr/>
          <p:nvPr/>
        </p:nvSpPr>
        <p:spPr>
          <a:xfrm>
            <a:off x="3353594" y="1189037"/>
            <a:ext cx="381000" cy="5637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4193383" y="1189037"/>
            <a:ext cx="381000" cy="5637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5033173" y="1189037"/>
            <a:ext cx="381000" cy="5637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Shape 517"/>
          <p:cNvSpPr/>
          <p:nvPr/>
        </p:nvSpPr>
        <p:spPr>
          <a:xfrm>
            <a:off x="5872962" y="1189037"/>
            <a:ext cx="381000" cy="5637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6712750" y="1189037"/>
            <a:ext cx="381000" cy="5637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7552539" y="1189037"/>
            <a:ext cx="381000" cy="5637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8392328" y="1189037"/>
            <a:ext cx="381000" cy="563700"/>
          </a:xfrm>
          <a:prstGeom prst="foldedCorner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Shape 521"/>
          <p:cNvSpPr txBox="1"/>
          <p:nvPr/>
        </p:nvSpPr>
        <p:spPr>
          <a:xfrm>
            <a:off x="0" y="1189037"/>
            <a:ext cx="15240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GB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0" y="2281534"/>
            <a:ext cx="1524000" cy="461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GB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</a:t>
            </a:r>
          </a:p>
        </p:txBody>
      </p:sp>
      <p:grpSp>
        <p:nvGrpSpPr>
          <p:cNvPr id="523" name="Shape 523"/>
          <p:cNvGrpSpPr/>
          <p:nvPr/>
        </p:nvGrpSpPr>
        <p:grpSpPr>
          <a:xfrm>
            <a:off x="0" y="4419600"/>
            <a:ext cx="8077199" cy="685799"/>
            <a:chOff x="0" y="4648200"/>
            <a:chExt cx="8077199" cy="685799"/>
          </a:xfrm>
        </p:grpSpPr>
        <p:sp>
          <p:nvSpPr>
            <p:cNvPr id="524" name="Shape 524"/>
            <p:cNvSpPr/>
            <p:nvPr/>
          </p:nvSpPr>
          <p:spPr>
            <a:xfrm>
              <a:off x="2362200" y="4648200"/>
              <a:ext cx="685799" cy="6857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>
              <a:off x="3200400" y="4648200"/>
              <a:ext cx="685799" cy="6857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Shape 526"/>
            <p:cNvSpPr/>
            <p:nvPr/>
          </p:nvSpPr>
          <p:spPr>
            <a:xfrm>
              <a:off x="4038600" y="4648200"/>
              <a:ext cx="685799" cy="6857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Shape 527"/>
            <p:cNvSpPr/>
            <p:nvPr/>
          </p:nvSpPr>
          <p:spPr>
            <a:xfrm>
              <a:off x="4876800" y="4648200"/>
              <a:ext cx="685799" cy="6857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Shape 528"/>
            <p:cNvSpPr/>
            <p:nvPr/>
          </p:nvSpPr>
          <p:spPr>
            <a:xfrm>
              <a:off x="5715000" y="4648200"/>
              <a:ext cx="685799" cy="6857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Shape 529"/>
            <p:cNvSpPr/>
            <p:nvPr/>
          </p:nvSpPr>
          <p:spPr>
            <a:xfrm>
              <a:off x="6553200" y="4648200"/>
              <a:ext cx="685799" cy="6857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>
              <a:off x="7391400" y="4648200"/>
              <a:ext cx="685799" cy="6857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Shape 531"/>
            <p:cNvSpPr txBox="1"/>
            <p:nvPr/>
          </p:nvSpPr>
          <p:spPr>
            <a:xfrm>
              <a:off x="0" y="4800601"/>
              <a:ext cx="1524000" cy="461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baseline="0" i="0" lang="en-GB" sz="24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Reduce</a:t>
              </a:r>
            </a:p>
          </p:txBody>
        </p:sp>
      </p:grpSp>
      <p:grpSp>
        <p:nvGrpSpPr>
          <p:cNvPr id="532" name="Shape 532"/>
          <p:cNvGrpSpPr/>
          <p:nvPr/>
        </p:nvGrpSpPr>
        <p:grpSpPr>
          <a:xfrm>
            <a:off x="761293" y="1651497"/>
            <a:ext cx="8154105" cy="1167902"/>
            <a:chOff x="761293" y="1880097"/>
            <a:chExt cx="8154105" cy="1167902"/>
          </a:xfrm>
        </p:grpSpPr>
        <p:cxnSp>
          <p:nvCxnSpPr>
            <p:cNvPr id="533" name="Shape 533"/>
            <p:cNvCxnSpPr/>
            <p:nvPr/>
          </p:nvCxnSpPr>
          <p:spPr>
            <a:xfrm rot="5400000">
              <a:off x="1676444" y="2171743"/>
              <a:ext cx="381000" cy="15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34" name="Shape 534"/>
            <p:cNvCxnSpPr/>
            <p:nvPr/>
          </p:nvCxnSpPr>
          <p:spPr>
            <a:xfrm rot="5400000">
              <a:off x="2516233" y="2170950"/>
              <a:ext cx="381000" cy="15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35" name="Shape 535"/>
            <p:cNvCxnSpPr/>
            <p:nvPr/>
          </p:nvCxnSpPr>
          <p:spPr>
            <a:xfrm rot="5400000">
              <a:off x="3340926" y="2170949"/>
              <a:ext cx="381000" cy="15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36" name="Shape 536"/>
            <p:cNvCxnSpPr/>
            <p:nvPr/>
          </p:nvCxnSpPr>
          <p:spPr>
            <a:xfrm rot="5400000">
              <a:off x="4181509" y="2170949"/>
              <a:ext cx="381000" cy="15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37" name="Shape 537"/>
            <p:cNvCxnSpPr/>
            <p:nvPr/>
          </p:nvCxnSpPr>
          <p:spPr>
            <a:xfrm rot="5400000">
              <a:off x="5022092" y="2170949"/>
              <a:ext cx="381000" cy="15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38" name="Shape 538"/>
            <p:cNvCxnSpPr/>
            <p:nvPr/>
          </p:nvCxnSpPr>
          <p:spPr>
            <a:xfrm rot="5400000">
              <a:off x="5862675" y="2170949"/>
              <a:ext cx="381000" cy="15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39" name="Shape 539"/>
            <p:cNvCxnSpPr/>
            <p:nvPr/>
          </p:nvCxnSpPr>
          <p:spPr>
            <a:xfrm rot="5400000">
              <a:off x="6703258" y="2170949"/>
              <a:ext cx="381000" cy="15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40" name="Shape 540"/>
            <p:cNvCxnSpPr/>
            <p:nvPr/>
          </p:nvCxnSpPr>
          <p:spPr>
            <a:xfrm rot="5400000">
              <a:off x="7543841" y="2170949"/>
              <a:ext cx="381000" cy="15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41" name="Shape 541"/>
            <p:cNvCxnSpPr/>
            <p:nvPr/>
          </p:nvCxnSpPr>
          <p:spPr>
            <a:xfrm rot="5400000">
              <a:off x="8384424" y="2170949"/>
              <a:ext cx="381000" cy="15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sp>
          <p:nvSpPr>
            <p:cNvPr id="542" name="Shape 542"/>
            <p:cNvSpPr/>
            <p:nvPr/>
          </p:nvSpPr>
          <p:spPr>
            <a:xfrm>
              <a:off x="2362200" y="2362200"/>
              <a:ext cx="685799" cy="6857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>
              <a:off x="3200400" y="2362200"/>
              <a:ext cx="685799" cy="6857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4038600" y="2362200"/>
              <a:ext cx="685799" cy="6857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Shape 545"/>
            <p:cNvSpPr/>
            <p:nvPr/>
          </p:nvSpPr>
          <p:spPr>
            <a:xfrm>
              <a:off x="4876800" y="2362200"/>
              <a:ext cx="685799" cy="6857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Shape 546"/>
            <p:cNvSpPr/>
            <p:nvPr/>
          </p:nvSpPr>
          <p:spPr>
            <a:xfrm>
              <a:off x="5715000" y="2362200"/>
              <a:ext cx="685799" cy="6857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6553200" y="2362200"/>
              <a:ext cx="685799" cy="6857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7391400" y="2362200"/>
              <a:ext cx="685799" cy="6857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8229600" y="2362200"/>
              <a:ext cx="685799" cy="6857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1524000" y="2362199"/>
              <a:ext cx="685799" cy="68579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51" name="Shape 551"/>
            <p:cNvCxnSpPr/>
            <p:nvPr/>
          </p:nvCxnSpPr>
          <p:spPr>
            <a:xfrm rot="5400000">
              <a:off x="446593" y="2194797"/>
              <a:ext cx="630899" cy="1500"/>
            </a:xfrm>
            <a:prstGeom prst="straightConnector1">
              <a:avLst/>
            </a:prstGeom>
            <a:noFill/>
            <a:ln cap="flat" cmpd="sng" w="50800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</p:grpSp>
      <p:grpSp>
        <p:nvGrpSpPr>
          <p:cNvPr id="552" name="Shape 552"/>
          <p:cNvGrpSpPr/>
          <p:nvPr/>
        </p:nvGrpSpPr>
        <p:grpSpPr>
          <a:xfrm>
            <a:off x="761294" y="2743993"/>
            <a:ext cx="7811205" cy="1828800"/>
            <a:chOff x="761294" y="2972593"/>
            <a:chExt cx="7811205" cy="1828800"/>
          </a:xfrm>
        </p:grpSpPr>
        <p:cxnSp>
          <p:nvCxnSpPr>
            <p:cNvPr id="553" name="Shape 553"/>
            <p:cNvCxnSpPr/>
            <p:nvPr/>
          </p:nvCxnSpPr>
          <p:spPr>
            <a:xfrm rot="5400000">
              <a:off x="1905043" y="3848143"/>
              <a:ext cx="1600199" cy="15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54" name="Shape 554"/>
            <p:cNvCxnSpPr/>
            <p:nvPr/>
          </p:nvCxnSpPr>
          <p:spPr>
            <a:xfrm flipH="1" rot="-5400000">
              <a:off x="2324099" y="3429000"/>
              <a:ext cx="1600199" cy="8381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55" name="Shape 555"/>
            <p:cNvCxnSpPr/>
            <p:nvPr/>
          </p:nvCxnSpPr>
          <p:spPr>
            <a:xfrm flipH="1" rot="-5400000">
              <a:off x="2743199" y="3009900"/>
              <a:ext cx="1600199" cy="16763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56" name="Shape 556"/>
            <p:cNvCxnSpPr/>
            <p:nvPr/>
          </p:nvCxnSpPr>
          <p:spPr>
            <a:xfrm flipH="1" rot="-5400000">
              <a:off x="3162299" y="2590800"/>
              <a:ext cx="1600199" cy="25145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57" name="Shape 557"/>
            <p:cNvCxnSpPr/>
            <p:nvPr/>
          </p:nvCxnSpPr>
          <p:spPr>
            <a:xfrm flipH="1" rot="-5400000">
              <a:off x="3581399" y="2171700"/>
              <a:ext cx="1600199" cy="33527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58" name="Shape 558"/>
            <p:cNvCxnSpPr/>
            <p:nvPr/>
          </p:nvCxnSpPr>
          <p:spPr>
            <a:xfrm flipH="1" rot="-5400000">
              <a:off x="4000499" y="1752600"/>
              <a:ext cx="1600199" cy="41909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59" name="Shape 559"/>
            <p:cNvCxnSpPr/>
            <p:nvPr/>
          </p:nvCxnSpPr>
          <p:spPr>
            <a:xfrm flipH="1" rot="-5400000">
              <a:off x="4419599" y="1333500"/>
              <a:ext cx="1600199" cy="50291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60" name="Shape 560"/>
            <p:cNvCxnSpPr/>
            <p:nvPr/>
          </p:nvCxnSpPr>
          <p:spPr>
            <a:xfrm rot="5400000">
              <a:off x="2324100" y="3429000"/>
              <a:ext cx="1600199" cy="8381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61" name="Shape 561"/>
            <p:cNvCxnSpPr/>
            <p:nvPr/>
          </p:nvCxnSpPr>
          <p:spPr>
            <a:xfrm rot="5400000">
              <a:off x="2743244" y="3848143"/>
              <a:ext cx="1600199" cy="15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62" name="Shape 562"/>
            <p:cNvCxnSpPr/>
            <p:nvPr/>
          </p:nvCxnSpPr>
          <p:spPr>
            <a:xfrm flipH="1" rot="-5400000">
              <a:off x="3162299" y="3429000"/>
              <a:ext cx="1600199" cy="8381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63" name="Shape 563"/>
            <p:cNvCxnSpPr/>
            <p:nvPr/>
          </p:nvCxnSpPr>
          <p:spPr>
            <a:xfrm flipH="1" rot="-5400000">
              <a:off x="3581399" y="3009900"/>
              <a:ext cx="1600199" cy="16763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64" name="Shape 564"/>
            <p:cNvCxnSpPr/>
            <p:nvPr/>
          </p:nvCxnSpPr>
          <p:spPr>
            <a:xfrm flipH="1" rot="-5400000">
              <a:off x="4000499" y="2590800"/>
              <a:ext cx="1600199" cy="25145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65" name="Shape 565"/>
            <p:cNvCxnSpPr/>
            <p:nvPr/>
          </p:nvCxnSpPr>
          <p:spPr>
            <a:xfrm flipH="1" rot="-5400000">
              <a:off x="4419599" y="2171700"/>
              <a:ext cx="1600199" cy="33527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66" name="Shape 566"/>
            <p:cNvCxnSpPr/>
            <p:nvPr/>
          </p:nvCxnSpPr>
          <p:spPr>
            <a:xfrm flipH="1" rot="-5400000">
              <a:off x="4838699" y="1752600"/>
              <a:ext cx="1600199" cy="41909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67" name="Shape 567"/>
            <p:cNvCxnSpPr/>
            <p:nvPr/>
          </p:nvCxnSpPr>
          <p:spPr>
            <a:xfrm rot="5400000">
              <a:off x="2743200" y="3009900"/>
              <a:ext cx="1600199" cy="16763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68" name="Shape 568"/>
            <p:cNvCxnSpPr/>
            <p:nvPr/>
          </p:nvCxnSpPr>
          <p:spPr>
            <a:xfrm rot="5400000">
              <a:off x="3162300" y="3429000"/>
              <a:ext cx="1600199" cy="8381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69" name="Shape 569"/>
            <p:cNvCxnSpPr/>
            <p:nvPr/>
          </p:nvCxnSpPr>
          <p:spPr>
            <a:xfrm rot="5400000">
              <a:off x="3581444" y="3848143"/>
              <a:ext cx="1600199" cy="15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70" name="Shape 570"/>
            <p:cNvCxnSpPr/>
            <p:nvPr/>
          </p:nvCxnSpPr>
          <p:spPr>
            <a:xfrm flipH="1" rot="-5400000">
              <a:off x="4000499" y="3429000"/>
              <a:ext cx="1600199" cy="8381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71" name="Shape 571"/>
            <p:cNvCxnSpPr/>
            <p:nvPr/>
          </p:nvCxnSpPr>
          <p:spPr>
            <a:xfrm flipH="1" rot="-5400000">
              <a:off x="4419599" y="3009900"/>
              <a:ext cx="1600199" cy="16763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72" name="Shape 572"/>
            <p:cNvCxnSpPr/>
            <p:nvPr/>
          </p:nvCxnSpPr>
          <p:spPr>
            <a:xfrm flipH="1" rot="-5400000">
              <a:off x="4838699" y="2590800"/>
              <a:ext cx="1600199" cy="25145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73" name="Shape 573"/>
            <p:cNvCxnSpPr/>
            <p:nvPr/>
          </p:nvCxnSpPr>
          <p:spPr>
            <a:xfrm flipH="1" rot="-5400000">
              <a:off x="5257799" y="2171700"/>
              <a:ext cx="1600199" cy="33527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74" name="Shape 574"/>
            <p:cNvCxnSpPr/>
            <p:nvPr/>
          </p:nvCxnSpPr>
          <p:spPr>
            <a:xfrm rot="5400000">
              <a:off x="3162300" y="2590800"/>
              <a:ext cx="1600199" cy="25145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75" name="Shape 575"/>
            <p:cNvCxnSpPr/>
            <p:nvPr/>
          </p:nvCxnSpPr>
          <p:spPr>
            <a:xfrm rot="5400000">
              <a:off x="3581400" y="3009900"/>
              <a:ext cx="1600199" cy="16763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76" name="Shape 576"/>
            <p:cNvCxnSpPr/>
            <p:nvPr/>
          </p:nvCxnSpPr>
          <p:spPr>
            <a:xfrm rot="5400000">
              <a:off x="4000500" y="3429000"/>
              <a:ext cx="1600199" cy="8381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77" name="Shape 577"/>
            <p:cNvCxnSpPr/>
            <p:nvPr/>
          </p:nvCxnSpPr>
          <p:spPr>
            <a:xfrm rot="5400000">
              <a:off x="4419644" y="3848143"/>
              <a:ext cx="1600199" cy="15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78" name="Shape 578"/>
            <p:cNvCxnSpPr/>
            <p:nvPr/>
          </p:nvCxnSpPr>
          <p:spPr>
            <a:xfrm flipH="1" rot="-5400000">
              <a:off x="4838699" y="3429000"/>
              <a:ext cx="1600199" cy="8381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79" name="Shape 579"/>
            <p:cNvCxnSpPr/>
            <p:nvPr/>
          </p:nvCxnSpPr>
          <p:spPr>
            <a:xfrm flipH="1" rot="-5400000">
              <a:off x="5257799" y="3009900"/>
              <a:ext cx="1600199" cy="16763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80" name="Shape 580"/>
            <p:cNvCxnSpPr/>
            <p:nvPr/>
          </p:nvCxnSpPr>
          <p:spPr>
            <a:xfrm flipH="1" rot="-5400000">
              <a:off x="5676899" y="2590800"/>
              <a:ext cx="1600199" cy="25145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81" name="Shape 581"/>
            <p:cNvCxnSpPr/>
            <p:nvPr/>
          </p:nvCxnSpPr>
          <p:spPr>
            <a:xfrm rot="5400000">
              <a:off x="3581400" y="2171700"/>
              <a:ext cx="1600199" cy="33527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82" name="Shape 582"/>
            <p:cNvCxnSpPr/>
            <p:nvPr/>
          </p:nvCxnSpPr>
          <p:spPr>
            <a:xfrm rot="5400000">
              <a:off x="4000500" y="2590800"/>
              <a:ext cx="1600199" cy="25145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83" name="Shape 583"/>
            <p:cNvCxnSpPr/>
            <p:nvPr/>
          </p:nvCxnSpPr>
          <p:spPr>
            <a:xfrm rot="5400000">
              <a:off x="4419600" y="3009900"/>
              <a:ext cx="1600199" cy="16763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84" name="Shape 584"/>
            <p:cNvCxnSpPr/>
            <p:nvPr/>
          </p:nvCxnSpPr>
          <p:spPr>
            <a:xfrm rot="5400000">
              <a:off x="4838700" y="3429000"/>
              <a:ext cx="1600199" cy="8381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85" name="Shape 585"/>
            <p:cNvCxnSpPr/>
            <p:nvPr/>
          </p:nvCxnSpPr>
          <p:spPr>
            <a:xfrm rot="5400000">
              <a:off x="5257844" y="3848143"/>
              <a:ext cx="1600199" cy="15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86" name="Shape 586"/>
            <p:cNvCxnSpPr/>
            <p:nvPr/>
          </p:nvCxnSpPr>
          <p:spPr>
            <a:xfrm flipH="1" rot="-5400000">
              <a:off x="5676899" y="3429000"/>
              <a:ext cx="1600199" cy="8381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87" name="Shape 587"/>
            <p:cNvCxnSpPr/>
            <p:nvPr/>
          </p:nvCxnSpPr>
          <p:spPr>
            <a:xfrm flipH="1" rot="-5400000">
              <a:off x="6095999" y="3009900"/>
              <a:ext cx="1600199" cy="16763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88" name="Shape 588"/>
            <p:cNvCxnSpPr/>
            <p:nvPr/>
          </p:nvCxnSpPr>
          <p:spPr>
            <a:xfrm rot="5400000">
              <a:off x="4000500" y="1752600"/>
              <a:ext cx="1600199" cy="41909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89" name="Shape 589"/>
            <p:cNvCxnSpPr/>
            <p:nvPr/>
          </p:nvCxnSpPr>
          <p:spPr>
            <a:xfrm rot="5400000">
              <a:off x="4419600" y="2171700"/>
              <a:ext cx="1600199" cy="33527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90" name="Shape 590"/>
            <p:cNvCxnSpPr/>
            <p:nvPr/>
          </p:nvCxnSpPr>
          <p:spPr>
            <a:xfrm rot="5400000">
              <a:off x="4838700" y="2590800"/>
              <a:ext cx="1600199" cy="25145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91" name="Shape 591"/>
            <p:cNvCxnSpPr/>
            <p:nvPr/>
          </p:nvCxnSpPr>
          <p:spPr>
            <a:xfrm rot="5400000">
              <a:off x="5257800" y="3009900"/>
              <a:ext cx="1600199" cy="16763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92" name="Shape 592"/>
            <p:cNvCxnSpPr/>
            <p:nvPr/>
          </p:nvCxnSpPr>
          <p:spPr>
            <a:xfrm rot="5400000">
              <a:off x="5676900" y="3429000"/>
              <a:ext cx="1600199" cy="8381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93" name="Shape 593"/>
            <p:cNvCxnSpPr/>
            <p:nvPr/>
          </p:nvCxnSpPr>
          <p:spPr>
            <a:xfrm rot="5400000">
              <a:off x="6096043" y="3848143"/>
              <a:ext cx="1600199" cy="15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94" name="Shape 594"/>
            <p:cNvCxnSpPr/>
            <p:nvPr/>
          </p:nvCxnSpPr>
          <p:spPr>
            <a:xfrm flipH="1" rot="-5400000">
              <a:off x="6515099" y="3429000"/>
              <a:ext cx="1600199" cy="8381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95" name="Shape 595"/>
            <p:cNvCxnSpPr/>
            <p:nvPr/>
          </p:nvCxnSpPr>
          <p:spPr>
            <a:xfrm rot="5400000">
              <a:off x="4419600" y="1333500"/>
              <a:ext cx="1600199" cy="50291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96" name="Shape 596"/>
            <p:cNvCxnSpPr/>
            <p:nvPr/>
          </p:nvCxnSpPr>
          <p:spPr>
            <a:xfrm rot="5400000">
              <a:off x="4838700" y="1752600"/>
              <a:ext cx="1600199" cy="41909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97" name="Shape 597"/>
            <p:cNvCxnSpPr/>
            <p:nvPr/>
          </p:nvCxnSpPr>
          <p:spPr>
            <a:xfrm rot="5400000">
              <a:off x="5257800" y="2171700"/>
              <a:ext cx="1600199" cy="33527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98" name="Shape 598"/>
            <p:cNvCxnSpPr/>
            <p:nvPr/>
          </p:nvCxnSpPr>
          <p:spPr>
            <a:xfrm rot="5400000">
              <a:off x="5676900" y="2590800"/>
              <a:ext cx="1600199" cy="25145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599" name="Shape 599"/>
            <p:cNvCxnSpPr/>
            <p:nvPr/>
          </p:nvCxnSpPr>
          <p:spPr>
            <a:xfrm rot="5400000">
              <a:off x="6096000" y="3009900"/>
              <a:ext cx="1600199" cy="16763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00" name="Shape 600"/>
            <p:cNvCxnSpPr/>
            <p:nvPr/>
          </p:nvCxnSpPr>
          <p:spPr>
            <a:xfrm rot="5400000">
              <a:off x="6515100" y="3429000"/>
              <a:ext cx="1600199" cy="8381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01" name="Shape 601"/>
            <p:cNvCxnSpPr/>
            <p:nvPr/>
          </p:nvCxnSpPr>
          <p:spPr>
            <a:xfrm rot="5400000">
              <a:off x="6934243" y="3848143"/>
              <a:ext cx="1600199" cy="15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02" name="Shape 602"/>
            <p:cNvCxnSpPr/>
            <p:nvPr/>
          </p:nvCxnSpPr>
          <p:spPr>
            <a:xfrm flipH="1" rot="-5400000">
              <a:off x="1485900" y="3428998"/>
              <a:ext cx="1600199" cy="8381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03" name="Shape 603"/>
            <p:cNvCxnSpPr/>
            <p:nvPr/>
          </p:nvCxnSpPr>
          <p:spPr>
            <a:xfrm flipH="1" rot="-5400000">
              <a:off x="1905000" y="3009898"/>
              <a:ext cx="1600199" cy="16763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04" name="Shape 604"/>
            <p:cNvCxnSpPr/>
            <p:nvPr/>
          </p:nvCxnSpPr>
          <p:spPr>
            <a:xfrm flipH="1" rot="-5400000">
              <a:off x="2324100" y="2590798"/>
              <a:ext cx="1600199" cy="25145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05" name="Shape 605"/>
            <p:cNvCxnSpPr/>
            <p:nvPr/>
          </p:nvCxnSpPr>
          <p:spPr>
            <a:xfrm flipH="1" rot="-5400000">
              <a:off x="2743200" y="2171698"/>
              <a:ext cx="1600199" cy="33527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06" name="Shape 606"/>
            <p:cNvCxnSpPr/>
            <p:nvPr/>
          </p:nvCxnSpPr>
          <p:spPr>
            <a:xfrm flipH="1" rot="-5400000">
              <a:off x="3162300" y="1752598"/>
              <a:ext cx="1600199" cy="41909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07" name="Shape 607"/>
            <p:cNvCxnSpPr/>
            <p:nvPr/>
          </p:nvCxnSpPr>
          <p:spPr>
            <a:xfrm flipH="1" rot="-5400000">
              <a:off x="3581400" y="1333498"/>
              <a:ext cx="1600199" cy="50291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08" name="Shape 608"/>
            <p:cNvCxnSpPr/>
            <p:nvPr/>
          </p:nvCxnSpPr>
          <p:spPr>
            <a:xfrm flipH="1" rot="-5400000">
              <a:off x="4000500" y="914398"/>
              <a:ext cx="1600199" cy="58674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09" name="Shape 609"/>
            <p:cNvCxnSpPr/>
            <p:nvPr/>
          </p:nvCxnSpPr>
          <p:spPr>
            <a:xfrm rot="5400000">
              <a:off x="4838699" y="914399"/>
              <a:ext cx="1600199" cy="58674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10" name="Shape 610"/>
            <p:cNvCxnSpPr/>
            <p:nvPr/>
          </p:nvCxnSpPr>
          <p:spPr>
            <a:xfrm rot="5400000">
              <a:off x="5257800" y="1333500"/>
              <a:ext cx="1600199" cy="50291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11" name="Shape 611"/>
            <p:cNvCxnSpPr/>
            <p:nvPr/>
          </p:nvCxnSpPr>
          <p:spPr>
            <a:xfrm rot="5400000">
              <a:off x="5676900" y="1752600"/>
              <a:ext cx="1600199" cy="41909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12" name="Shape 612"/>
            <p:cNvCxnSpPr/>
            <p:nvPr/>
          </p:nvCxnSpPr>
          <p:spPr>
            <a:xfrm rot="5400000">
              <a:off x="6096000" y="2171700"/>
              <a:ext cx="1600199" cy="33527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13" name="Shape 613"/>
            <p:cNvCxnSpPr/>
            <p:nvPr/>
          </p:nvCxnSpPr>
          <p:spPr>
            <a:xfrm rot="5400000">
              <a:off x="6515100" y="2590800"/>
              <a:ext cx="1600199" cy="25145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14" name="Shape 614"/>
            <p:cNvCxnSpPr/>
            <p:nvPr/>
          </p:nvCxnSpPr>
          <p:spPr>
            <a:xfrm rot="5400000">
              <a:off x="6934200" y="3009900"/>
              <a:ext cx="1600199" cy="16763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15" name="Shape 615"/>
            <p:cNvCxnSpPr/>
            <p:nvPr/>
          </p:nvCxnSpPr>
          <p:spPr>
            <a:xfrm rot="5400000">
              <a:off x="7353300" y="3429000"/>
              <a:ext cx="1600199" cy="8381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16" name="Shape 616"/>
            <p:cNvCxnSpPr/>
            <p:nvPr/>
          </p:nvCxnSpPr>
          <p:spPr>
            <a:xfrm rot="5400000">
              <a:off x="-152355" y="3886243"/>
              <a:ext cx="1828800" cy="1500"/>
            </a:xfrm>
            <a:prstGeom prst="straightConnector1">
              <a:avLst/>
            </a:prstGeom>
            <a:noFill/>
            <a:ln cap="flat" cmpd="sng" w="50800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</p:grpSp>
      <p:grpSp>
        <p:nvGrpSpPr>
          <p:cNvPr id="617" name="Shape 617"/>
          <p:cNvGrpSpPr/>
          <p:nvPr/>
        </p:nvGrpSpPr>
        <p:grpSpPr>
          <a:xfrm>
            <a:off x="0" y="5034460"/>
            <a:ext cx="7923210" cy="985477"/>
            <a:chOff x="0" y="5263060"/>
            <a:chExt cx="7923210" cy="985477"/>
          </a:xfrm>
        </p:grpSpPr>
        <p:cxnSp>
          <p:nvCxnSpPr>
            <p:cNvPr id="618" name="Shape 618"/>
            <p:cNvCxnSpPr/>
            <p:nvPr/>
          </p:nvCxnSpPr>
          <p:spPr>
            <a:xfrm rot="5400000">
              <a:off x="2524200" y="5503800"/>
              <a:ext cx="350699" cy="111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19" name="Shape 619"/>
            <p:cNvCxnSpPr/>
            <p:nvPr/>
          </p:nvCxnSpPr>
          <p:spPr>
            <a:xfrm rot="5400000">
              <a:off x="3363150" y="5504549"/>
              <a:ext cx="350699" cy="95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20" name="Shape 620"/>
            <p:cNvCxnSpPr/>
            <p:nvPr/>
          </p:nvCxnSpPr>
          <p:spPr>
            <a:xfrm rot="5400000">
              <a:off x="4202144" y="5505344"/>
              <a:ext cx="350699" cy="95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21" name="Shape 621"/>
            <p:cNvCxnSpPr/>
            <p:nvPr/>
          </p:nvCxnSpPr>
          <p:spPr>
            <a:xfrm rot="5400000">
              <a:off x="5041137" y="5506137"/>
              <a:ext cx="350699" cy="95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22" name="Shape 622"/>
            <p:cNvCxnSpPr/>
            <p:nvPr/>
          </p:nvCxnSpPr>
          <p:spPr>
            <a:xfrm rot="5400000">
              <a:off x="5880132" y="5506932"/>
              <a:ext cx="350699" cy="95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23" name="Shape 623"/>
            <p:cNvCxnSpPr/>
            <p:nvPr/>
          </p:nvCxnSpPr>
          <p:spPr>
            <a:xfrm rot="5400000">
              <a:off x="6719125" y="5507726"/>
              <a:ext cx="350699" cy="95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cxnSp>
          <p:nvCxnSpPr>
            <p:cNvPr id="624" name="Shape 624"/>
            <p:cNvCxnSpPr/>
            <p:nvPr/>
          </p:nvCxnSpPr>
          <p:spPr>
            <a:xfrm rot="5400000">
              <a:off x="7558120" y="5508519"/>
              <a:ext cx="350699" cy="9599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sp>
          <p:nvSpPr>
            <p:cNvPr id="625" name="Shape 625"/>
            <p:cNvSpPr/>
            <p:nvPr/>
          </p:nvSpPr>
          <p:spPr>
            <a:xfrm>
              <a:off x="2503476" y="5684837"/>
              <a:ext cx="381000" cy="563700"/>
            </a:xfrm>
            <a:prstGeom prst="foldedCorner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Shape 626"/>
            <p:cNvSpPr/>
            <p:nvPr/>
          </p:nvSpPr>
          <p:spPr>
            <a:xfrm>
              <a:off x="3343266" y="5684837"/>
              <a:ext cx="381000" cy="563700"/>
            </a:xfrm>
            <a:prstGeom prst="foldedCorner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>
              <a:off x="4183055" y="5684837"/>
              <a:ext cx="381000" cy="563700"/>
            </a:xfrm>
            <a:prstGeom prst="foldedCorner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5022844" y="5684837"/>
              <a:ext cx="381000" cy="563700"/>
            </a:xfrm>
            <a:prstGeom prst="foldedCorner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5862632" y="5684837"/>
              <a:ext cx="381000" cy="563700"/>
            </a:xfrm>
            <a:prstGeom prst="foldedCorner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Shape 630"/>
            <p:cNvSpPr/>
            <p:nvPr/>
          </p:nvSpPr>
          <p:spPr>
            <a:xfrm>
              <a:off x="6702421" y="5684837"/>
              <a:ext cx="381000" cy="563700"/>
            </a:xfrm>
            <a:prstGeom prst="foldedCorner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Shape 631"/>
            <p:cNvSpPr/>
            <p:nvPr/>
          </p:nvSpPr>
          <p:spPr>
            <a:xfrm>
              <a:off x="7542210" y="5684837"/>
              <a:ext cx="381000" cy="563700"/>
            </a:xfrm>
            <a:prstGeom prst="foldedCorner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Shape 632"/>
            <p:cNvSpPr txBox="1"/>
            <p:nvPr/>
          </p:nvSpPr>
          <p:spPr>
            <a:xfrm>
              <a:off x="0" y="5684837"/>
              <a:ext cx="1524000" cy="461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baseline="0" i="0" lang="en-GB" sz="24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</a:t>
              </a:r>
            </a:p>
          </p:txBody>
        </p:sp>
        <p:cxnSp>
          <p:nvCxnSpPr>
            <p:cNvPr id="633" name="Shape 633"/>
            <p:cNvCxnSpPr/>
            <p:nvPr/>
          </p:nvCxnSpPr>
          <p:spPr>
            <a:xfrm rot="5400000">
              <a:off x="550693" y="5473660"/>
              <a:ext cx="422700" cy="1500"/>
            </a:xfrm>
            <a:prstGeom prst="straightConnector1">
              <a:avLst/>
            </a:prstGeom>
            <a:noFill/>
            <a:ln cap="flat" cmpd="sng" w="50800">
              <a:solidFill>
                <a:srgbClr val="7F7F7F"/>
              </a:solidFill>
              <a:prstDash val="solid"/>
              <a:round/>
              <a:headEnd len="med" w="med" type="none"/>
              <a:tailEnd len="lg" w="lg" type="stealth"/>
            </a:ln>
          </p:spPr>
        </p:cxnSp>
      </p:grpSp>
      <p:sp>
        <p:nvSpPr>
          <p:cNvPr id="634" name="Shape 634"/>
          <p:cNvSpPr txBox="1"/>
          <p:nvPr/>
        </p:nvSpPr>
        <p:spPr>
          <a:xfrm>
            <a:off x="0" y="3352800"/>
            <a:ext cx="1524000" cy="461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en-GB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Shuffle</a:t>
            </a:r>
          </a:p>
        </p:txBody>
      </p:sp>
      <p:cxnSp>
        <p:nvCxnSpPr>
          <p:cNvPr id="635" name="Shape 635"/>
          <p:cNvCxnSpPr>
            <a:stCxn id="636" idx="2"/>
            <a:endCxn id="637" idx="0"/>
          </p:cNvCxnSpPr>
          <p:nvPr/>
        </p:nvCxnSpPr>
        <p:spPr>
          <a:xfrm>
            <a:off x="2057399" y="2667000"/>
            <a:ext cx="1524000" cy="1905000"/>
          </a:xfrm>
          <a:prstGeom prst="straightConnector1">
            <a:avLst/>
          </a:prstGeom>
          <a:noFill/>
          <a:ln cap="flat" cmpd="sng" w="76200">
            <a:solidFill>
              <a:srgbClr val="B7CCE4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638" name="Shape 638"/>
          <p:cNvCxnSpPr>
            <a:stCxn id="639" idx="2"/>
            <a:endCxn id="637" idx="0"/>
          </p:cNvCxnSpPr>
          <p:nvPr/>
        </p:nvCxnSpPr>
        <p:spPr>
          <a:xfrm flipH="1">
            <a:off x="3581399" y="2667000"/>
            <a:ext cx="914400" cy="1905000"/>
          </a:xfrm>
          <a:prstGeom prst="straightConnector1">
            <a:avLst/>
          </a:prstGeom>
          <a:noFill/>
          <a:ln cap="flat" cmpd="sng" w="76200">
            <a:solidFill>
              <a:srgbClr val="B7CCE4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640" name="Shape 640"/>
          <p:cNvCxnSpPr>
            <a:stCxn id="641" idx="2"/>
            <a:endCxn id="642" idx="0"/>
          </p:cNvCxnSpPr>
          <p:nvPr/>
        </p:nvCxnSpPr>
        <p:spPr>
          <a:xfrm>
            <a:off x="6857999" y="2667000"/>
            <a:ext cx="838200" cy="1905000"/>
          </a:xfrm>
          <a:prstGeom prst="straightConnector1">
            <a:avLst/>
          </a:prstGeom>
          <a:noFill/>
          <a:ln cap="flat" cmpd="sng" w="76200">
            <a:solidFill>
              <a:srgbClr val="E5B8B7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643" name="Shape 643"/>
          <p:cNvCxnSpPr>
            <a:stCxn id="644" idx="2"/>
            <a:endCxn id="642" idx="0"/>
          </p:cNvCxnSpPr>
          <p:nvPr/>
        </p:nvCxnSpPr>
        <p:spPr>
          <a:xfrm flipH="1">
            <a:off x="7696199" y="2667000"/>
            <a:ext cx="838200" cy="1905000"/>
          </a:xfrm>
          <a:prstGeom prst="straightConnector1">
            <a:avLst/>
          </a:prstGeom>
          <a:noFill/>
          <a:ln cap="flat" cmpd="sng" w="76200">
            <a:solidFill>
              <a:srgbClr val="E5B8B7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636" name="Shape 636"/>
          <p:cNvSpPr/>
          <p:nvPr/>
        </p:nvSpPr>
        <p:spPr>
          <a:xfrm>
            <a:off x="1752600" y="2209800"/>
            <a:ext cx="609599" cy="45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D97"/>
              </a:gs>
              <a:gs pos="80000">
                <a:srgbClr val="3B7BC8"/>
              </a:gs>
              <a:gs pos="100000">
                <a:srgbClr val="3A7CCA"/>
              </a:gs>
            </a:gsLst>
            <a:lin ang="16200038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X: 5</a:t>
            </a:r>
          </a:p>
        </p:txBody>
      </p:sp>
      <p:sp>
        <p:nvSpPr>
          <p:cNvPr id="639" name="Shape 639"/>
          <p:cNvSpPr/>
          <p:nvPr/>
        </p:nvSpPr>
        <p:spPr>
          <a:xfrm>
            <a:off x="4191000" y="2209800"/>
            <a:ext cx="609599" cy="45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D97"/>
              </a:gs>
              <a:gs pos="80000">
                <a:srgbClr val="3B7BC8"/>
              </a:gs>
              <a:gs pos="100000">
                <a:srgbClr val="3A7CCA"/>
              </a:gs>
            </a:gsLst>
            <a:lin ang="16200038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X: 3</a:t>
            </a:r>
          </a:p>
        </p:txBody>
      </p:sp>
      <p:sp>
        <p:nvSpPr>
          <p:cNvPr id="641" name="Shape 641"/>
          <p:cNvSpPr/>
          <p:nvPr/>
        </p:nvSpPr>
        <p:spPr>
          <a:xfrm>
            <a:off x="6553200" y="2209800"/>
            <a:ext cx="609599" cy="457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Y: 1</a:t>
            </a:r>
          </a:p>
        </p:txBody>
      </p:sp>
      <p:sp>
        <p:nvSpPr>
          <p:cNvPr id="644" name="Shape 644"/>
          <p:cNvSpPr/>
          <p:nvPr/>
        </p:nvSpPr>
        <p:spPr>
          <a:xfrm>
            <a:off x="8229600" y="2209800"/>
            <a:ext cx="609599" cy="457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Y: 7</a:t>
            </a:r>
          </a:p>
        </p:txBody>
      </p:sp>
      <p:cxnSp>
        <p:nvCxnSpPr>
          <p:cNvPr id="645" name="Shape 645"/>
          <p:cNvCxnSpPr>
            <a:stCxn id="637" idx="2"/>
            <a:endCxn id="646" idx="0"/>
          </p:cNvCxnSpPr>
          <p:nvPr/>
        </p:nvCxnSpPr>
        <p:spPr>
          <a:xfrm>
            <a:off x="3581399" y="5029200"/>
            <a:ext cx="1790700" cy="762000"/>
          </a:xfrm>
          <a:prstGeom prst="straightConnector1">
            <a:avLst/>
          </a:prstGeom>
          <a:noFill/>
          <a:ln cap="flat" cmpd="sng" w="76200">
            <a:solidFill>
              <a:srgbClr val="B2A0C7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647" name="Shape 647"/>
          <p:cNvCxnSpPr>
            <a:stCxn id="642" idx="2"/>
            <a:endCxn id="646" idx="0"/>
          </p:cNvCxnSpPr>
          <p:nvPr/>
        </p:nvCxnSpPr>
        <p:spPr>
          <a:xfrm flipH="1">
            <a:off x="5372099" y="5029200"/>
            <a:ext cx="2324100" cy="762000"/>
          </a:xfrm>
          <a:prstGeom prst="straightConnector1">
            <a:avLst/>
          </a:prstGeom>
          <a:noFill/>
          <a:ln cap="flat" cmpd="sng" w="76200">
            <a:solidFill>
              <a:srgbClr val="B2A0C7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642" name="Shape 642"/>
          <p:cNvSpPr/>
          <p:nvPr/>
        </p:nvSpPr>
        <p:spPr>
          <a:xfrm>
            <a:off x="7391400" y="4572000"/>
            <a:ext cx="609599" cy="457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Y: 8</a:t>
            </a:r>
          </a:p>
        </p:txBody>
      </p:sp>
      <p:sp>
        <p:nvSpPr>
          <p:cNvPr id="637" name="Shape 637"/>
          <p:cNvSpPr/>
          <p:nvPr/>
        </p:nvSpPr>
        <p:spPr>
          <a:xfrm>
            <a:off x="3276600" y="4572000"/>
            <a:ext cx="609599" cy="45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D5D97"/>
              </a:gs>
              <a:gs pos="80000">
                <a:srgbClr val="3B7BC8"/>
              </a:gs>
              <a:gs pos="100000">
                <a:srgbClr val="3A7CCA"/>
              </a:gs>
            </a:gsLst>
            <a:lin ang="16200038" scaled="0"/>
          </a:gra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X: 8</a:t>
            </a:r>
          </a:p>
        </p:txBody>
      </p:sp>
      <p:sp>
        <p:nvSpPr>
          <p:cNvPr id="646" name="Shape 646"/>
          <p:cNvSpPr/>
          <p:nvPr/>
        </p:nvSpPr>
        <p:spPr>
          <a:xfrm>
            <a:off x="4191000" y="5791200"/>
            <a:ext cx="2362200" cy="663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Results: X: 8, Y: 8</a:t>
            </a:r>
          </a:p>
        </p:txBody>
      </p:sp>
      <p:sp>
        <p:nvSpPr>
          <p:cNvPr id="648" name="Shape 648"/>
          <p:cNvSpPr/>
          <p:nvPr/>
        </p:nvSpPr>
        <p:spPr>
          <a:xfrm>
            <a:off x="1219200" y="1066800"/>
            <a:ext cx="3962399" cy="838199"/>
          </a:xfrm>
          <a:prstGeom prst="wedgeRoundRectCallout">
            <a:avLst>
              <a:gd fmla="val -28229" name="adj1"/>
              <a:gd fmla="val 89974" name="adj2"/>
              <a:gd fmla="val 16667" name="adj3"/>
            </a:avLst>
          </a:prstGeom>
          <a:solidFill>
            <a:srgbClr val="76923C"/>
          </a:soli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Perform Map() query against local data matching input specification</a:t>
            </a:r>
          </a:p>
        </p:txBody>
      </p:sp>
      <p:sp>
        <p:nvSpPr>
          <p:cNvPr id="649" name="Shape 649"/>
          <p:cNvSpPr/>
          <p:nvPr/>
        </p:nvSpPr>
        <p:spPr>
          <a:xfrm>
            <a:off x="2971800" y="3276600"/>
            <a:ext cx="3962399" cy="838199"/>
          </a:xfrm>
          <a:prstGeom prst="wedgeRoundRectCallout">
            <a:avLst>
              <a:gd fmla="val -28229" name="adj1"/>
              <a:gd fmla="val 89974" name="adj2"/>
              <a:gd fmla="val 16667" name="adj3"/>
            </a:avLst>
          </a:prstGeom>
          <a:solidFill>
            <a:srgbClr val="76923C"/>
          </a:soli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Aggregate gathered results for each intermediate key using Reduce()</a:t>
            </a:r>
          </a:p>
        </p:txBody>
      </p:sp>
      <p:sp>
        <p:nvSpPr>
          <p:cNvPr id="650" name="Shape 650"/>
          <p:cNvSpPr/>
          <p:nvPr/>
        </p:nvSpPr>
        <p:spPr>
          <a:xfrm>
            <a:off x="685800" y="5791200"/>
            <a:ext cx="3124199" cy="685799"/>
          </a:xfrm>
          <a:prstGeom prst="wedgeRoundRectCallout">
            <a:avLst>
              <a:gd fmla="val 59113" name="adj1"/>
              <a:gd fmla="val 1725" name="adj2"/>
              <a:gd fmla="val 16667" name="adj3"/>
            </a:avLst>
          </a:prstGeom>
          <a:solidFill>
            <a:srgbClr val="76923C"/>
          </a:solidFill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GB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End user can query results via distributed key/value store</a:t>
            </a:r>
          </a:p>
        </p:txBody>
      </p:sp>
      <p:sp>
        <p:nvSpPr>
          <p:cNvPr id="651" name="Shape 651"/>
          <p:cNvSpPr txBox="1"/>
          <p:nvPr/>
        </p:nvSpPr>
        <p:spPr>
          <a:xfrm>
            <a:off x="3668225" y="6455503"/>
            <a:ext cx="4863299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>
                <a:solidFill>
                  <a:srgbClr val="999999"/>
                </a:solidFill>
              </a:rPr>
              <a:t>Slide originally due to S. Hand’s distributed systems lecture course at Cambridge: http://www.cl.cam.ac.uk/teaching/1112/ConcDisSys/DistributedSystems-1B-H4.pdf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0555"/>
              <a:buFont typeface="Arial"/>
              <a:buNone/>
            </a:pPr>
            <a:r>
              <a:rPr lang="en-GB"/>
              <a:t>MapReduce: Pros &amp; Cons</a:t>
            </a:r>
          </a:p>
        </p:txBody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457200" y="1219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buClr>
                <a:srgbClr val="244061"/>
              </a:buClr>
              <a:buSzPct val="100000"/>
              <a:buFont typeface="Arial"/>
              <a:buChar char="•"/>
            </a:pPr>
            <a:r>
              <a:rPr b="1" baseline="0" i="0" lang="en-GB" sz="2700" u="none" cap="none" strike="noStrike">
                <a:solidFill>
                  <a:srgbClr val="980000"/>
                </a:solidFill>
              </a:rPr>
              <a:t>Extremely simple</a:t>
            </a:r>
            <a:r>
              <a:rPr b="0" baseline="0" i="0" lang="en-GB" sz="2700" u="none" cap="none" strike="noStrike">
                <a:solidFill>
                  <a:schemeClr val="dk1"/>
                </a:solidFill>
              </a:rPr>
              <a:t>, and: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-GB" sz="2400" u="none" cap="none" strike="noStrike">
                <a:solidFill>
                  <a:schemeClr val="dk1"/>
                </a:solidFill>
              </a:rPr>
              <a:t>Can </a:t>
            </a:r>
            <a:r>
              <a:rPr b="1" baseline="0" i="0" lang="en-GB" sz="2400" u="none" cap="none" strike="noStrike">
                <a:solidFill>
                  <a:srgbClr val="980000"/>
                </a:solidFill>
              </a:rPr>
              <a:t>auto-parallelize</a:t>
            </a:r>
            <a:r>
              <a:rPr b="0" baseline="0" i="0" lang="en-GB" sz="2400" u="none" cap="none" strike="noStrike">
                <a:solidFill>
                  <a:schemeClr val="dk1"/>
                </a:solidFill>
              </a:rPr>
              <a:t> (since operations on every element in input are independent)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-GB" sz="2400" u="none" cap="none" strike="noStrike">
                <a:solidFill>
                  <a:schemeClr val="dk1"/>
                </a:solidFill>
              </a:rPr>
              <a:t>Can </a:t>
            </a:r>
            <a:r>
              <a:rPr b="1" baseline="0" i="0" lang="en-GB" sz="2400" u="none" cap="none" strike="noStrike">
                <a:solidFill>
                  <a:srgbClr val="980000"/>
                </a:solidFill>
              </a:rPr>
              <a:t>auto-distribute</a:t>
            </a:r>
            <a:r>
              <a:rPr b="0" baseline="0" i="0" lang="en-GB" sz="2400" u="none" cap="none" strike="noStrike">
                <a:solidFill>
                  <a:schemeClr val="dk1"/>
                </a:solidFill>
              </a:rPr>
              <a:t> (since rely on underlying  Colossus/BigTable distributed storage)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-GB" sz="2400" u="none" cap="none" strike="noStrike">
                <a:solidFill>
                  <a:schemeClr val="dk1"/>
                </a:solidFill>
              </a:rPr>
              <a:t>Gets </a:t>
            </a:r>
            <a:r>
              <a:rPr b="1" baseline="0" i="0" lang="en-GB" sz="2400" u="none" cap="none" strike="noStrike">
                <a:solidFill>
                  <a:srgbClr val="980000"/>
                </a:solidFill>
              </a:rPr>
              <a:t>fault-tolerance</a:t>
            </a:r>
            <a:r>
              <a:rPr b="0" baseline="0" i="0" lang="en-GB" sz="2400" u="none" cap="none" strike="noStrike">
                <a:solidFill>
                  <a:schemeClr val="dk1"/>
                </a:solidFill>
              </a:rPr>
              <a:t> (since tasks are idempotent, i.e. can just re-execute if a machine crashes)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GB" sz="2700" u="none" cap="none" strike="noStrike">
                <a:solidFill>
                  <a:schemeClr val="dk1"/>
                </a:solidFill>
              </a:rPr>
              <a:t>Doesn’t really use </a:t>
            </a:r>
            <a:r>
              <a:rPr b="1" baseline="0" lang="en-GB" sz="2700" u="none" cap="none" strike="noStrike">
                <a:solidFill>
                  <a:srgbClr val="980000"/>
                </a:solidFill>
              </a:rPr>
              <a:t>any</a:t>
            </a:r>
            <a:r>
              <a:rPr b="0" baseline="0" i="0" lang="en-GB" sz="2700" u="none" cap="none" strike="noStrike">
                <a:solidFill>
                  <a:srgbClr val="244061"/>
                </a:solidFill>
              </a:rPr>
              <a:t> </a:t>
            </a:r>
            <a:r>
              <a:rPr b="0" baseline="0" i="0" lang="en-GB" sz="2700" u="none" cap="none" strike="noStrike">
                <a:solidFill>
                  <a:schemeClr val="dk1"/>
                </a:solidFill>
              </a:rPr>
              <a:t>sophisticated distributed syst</a:t>
            </a:r>
            <a:r>
              <a:rPr lang="en-GB" sz="2700"/>
              <a:t>ems </a:t>
            </a:r>
            <a:r>
              <a:rPr b="0" baseline="0" i="0" lang="en-GB" sz="2700" u="none" cap="none" strike="noStrike">
                <a:solidFill>
                  <a:schemeClr val="dk1"/>
                </a:solidFill>
              </a:rPr>
              <a:t>algorithms (</a:t>
            </a:r>
            <a:r>
              <a:rPr lang="en-GB" sz="2700">
                <a:solidFill>
                  <a:schemeClr val="dk1"/>
                </a:solidFill>
              </a:rPr>
              <a:t>except </a:t>
            </a:r>
            <a:r>
              <a:rPr b="0" baseline="0" i="0" lang="en-GB" sz="2700" u="none" cap="none" strike="noStrike">
                <a:solidFill>
                  <a:schemeClr val="dk1"/>
                </a:solidFill>
              </a:rPr>
              <a:t>storage replication)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GB" sz="2700" u="none" cap="none" strike="noStrike">
                <a:solidFill>
                  <a:schemeClr val="dk1"/>
                </a:solidFill>
              </a:rPr>
              <a:t>However, not a panacea: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0" baseline="0" i="0" lang="en-GB" sz="2400" u="none" cap="none" strike="noStrike">
                <a:solidFill>
                  <a:schemeClr val="dk1"/>
                </a:solidFill>
              </a:rPr>
              <a:t>Limited to batch jobs, and computations which are expressible as a </a:t>
            </a:r>
            <a:r>
              <a:rPr b="0" baseline="0" i="0" lang="en-GB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map()</a:t>
            </a:r>
            <a:r>
              <a:rPr b="0" baseline="0" i="0" lang="en-GB" sz="2400" u="none" cap="none" strike="noStrike">
                <a:solidFill>
                  <a:schemeClr val="dk1"/>
                </a:solidFill>
              </a:rPr>
              <a:t> followed by a </a:t>
            </a:r>
            <a:r>
              <a:rPr b="0" baseline="0" i="0" lang="en-GB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reduce()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6006"/>
            <a:ext cx="9144000" cy="5005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The </a:t>
            </a:r>
            <a:r>
              <a:rPr lang="en-GB">
                <a:solidFill>
                  <a:schemeClr val="hlink"/>
                </a:solidFill>
              </a:rPr>
              <a:t>G</a:t>
            </a:r>
            <a:r>
              <a:rPr lang="en-GB">
                <a:solidFill>
                  <a:srgbClr val="CC0000"/>
                </a:solidFill>
              </a:rPr>
              <a:t>o</a:t>
            </a:r>
            <a:r>
              <a:rPr lang="en-GB">
                <a:solidFill>
                  <a:srgbClr val="F1C232"/>
                </a:solidFill>
              </a:rPr>
              <a:t>o</a:t>
            </a:r>
            <a:r>
              <a:rPr lang="en-GB">
                <a:solidFill>
                  <a:schemeClr val="hlink"/>
                </a:solidFill>
              </a:rPr>
              <a:t>g</a:t>
            </a:r>
            <a:r>
              <a:rPr lang="en-GB">
                <a:solidFill>
                  <a:srgbClr val="38761D"/>
                </a:solidFill>
              </a:rPr>
              <a:t>l</a:t>
            </a:r>
            <a:r>
              <a:rPr lang="en-GB">
                <a:solidFill>
                  <a:srgbClr val="CC0000"/>
                </a:solidFill>
              </a:rPr>
              <a:t>e</a:t>
            </a:r>
            <a:r>
              <a:rPr lang="en-GB"/>
              <a:t> Stack</a:t>
            </a:r>
          </a:p>
        </p:txBody>
      </p:sp>
      <p:pic>
        <p:nvPicPr>
          <p:cNvPr id="664" name="Shape 6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00" y="1160412"/>
            <a:ext cx="8639175" cy="51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Shape 665"/>
          <p:cNvSpPr/>
          <p:nvPr/>
        </p:nvSpPr>
        <p:spPr>
          <a:xfrm>
            <a:off x="5481850" y="3138953"/>
            <a:ext cx="2138100" cy="534600"/>
          </a:xfrm>
          <a:prstGeom prst="rect">
            <a:avLst/>
          </a:prstGeom>
          <a:solidFill>
            <a:srgbClr val="EA9999">
              <a:alpha val="273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 txBox="1"/>
          <p:nvPr/>
        </p:nvSpPr>
        <p:spPr>
          <a:xfrm>
            <a:off x="3668225" y="6455503"/>
            <a:ext cx="4863299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>
                <a:solidFill>
                  <a:srgbClr val="999999"/>
                </a:solidFill>
              </a:rPr>
              <a:t>Figure from M. Schwarzkopf, “Operating system support for warehouse-scale computing”, PhD thesis, University of Cambridge, 2015 (to appear).</a:t>
            </a:r>
          </a:p>
        </p:txBody>
      </p:sp>
      <p:sp>
        <p:nvSpPr>
          <p:cNvPr id="667" name="Shape 667"/>
          <p:cNvSpPr txBox="1"/>
          <p:nvPr/>
        </p:nvSpPr>
        <p:spPr>
          <a:xfrm>
            <a:off x="1267725" y="6155400"/>
            <a:ext cx="7804799" cy="36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/>
              <a:t>Details &amp; Bibliography: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http://malteschwarzkopf.de/research/assets/google-stack.pdf</a:t>
            </a:r>
            <a:r>
              <a:rPr lang="en-GB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Dremel </a:t>
            </a:r>
            <a:r>
              <a:rPr b="0" lang="en-GB"/>
              <a:t>(2010)</a:t>
            </a:r>
          </a:p>
        </p:txBody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457200" y="1447800"/>
            <a:ext cx="8229600" cy="140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-GB">
                <a:solidFill>
                  <a:srgbClr val="980000"/>
                </a:solidFill>
              </a:rPr>
              <a:t>Column-oriented</a:t>
            </a:r>
            <a:r>
              <a:rPr lang="en-GB"/>
              <a:t> store</a:t>
            </a:r>
          </a:p>
          <a:p>
            <a:pPr indent="-228600" lvl="1" marL="914400">
              <a:spcBef>
                <a:spcPts val="0"/>
              </a:spcBef>
            </a:pPr>
            <a:r>
              <a:rPr lang="en-GB"/>
              <a:t>For quick, interactive queries</a:t>
            </a:r>
          </a:p>
        </p:txBody>
      </p:sp>
      <p:grpSp>
        <p:nvGrpSpPr>
          <p:cNvPr id="674" name="Shape 674"/>
          <p:cNvGrpSpPr/>
          <p:nvPr/>
        </p:nvGrpSpPr>
        <p:grpSpPr>
          <a:xfrm>
            <a:off x="663075" y="3009325"/>
            <a:ext cx="2399725" cy="2513475"/>
            <a:chOff x="932600" y="3173100"/>
            <a:chExt cx="2399725" cy="2513475"/>
          </a:xfrm>
        </p:grpSpPr>
        <p:sp>
          <p:nvSpPr>
            <p:cNvPr id="675" name="Shape 675"/>
            <p:cNvSpPr/>
            <p:nvPr/>
          </p:nvSpPr>
          <p:spPr>
            <a:xfrm>
              <a:off x="932600" y="3173100"/>
              <a:ext cx="2399725" cy="2513475"/>
            </a:xfrm>
            <a:prstGeom prst="flowChartInternalStorage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978100" y="3537050"/>
              <a:ext cx="204599" cy="204599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296550" y="3537050"/>
              <a:ext cx="204599" cy="204599"/>
            </a:xfrm>
            <a:prstGeom prst="rect">
              <a:avLst/>
            </a:prstGeom>
            <a:solidFill>
              <a:srgbClr val="CC00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580869" y="3537050"/>
              <a:ext cx="204599" cy="204599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865194" y="3537050"/>
              <a:ext cx="204599" cy="204599"/>
            </a:xfrm>
            <a:prstGeom prst="rect">
              <a:avLst/>
            </a:prstGeom>
            <a:solidFill>
              <a:srgbClr val="3D85C6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2149519" y="3537050"/>
              <a:ext cx="204599" cy="204599"/>
            </a:xfrm>
            <a:prstGeom prst="rect">
              <a:avLst/>
            </a:prstGeom>
            <a:solidFill>
              <a:srgbClr val="E6913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2718169" y="3537050"/>
              <a:ext cx="204599" cy="204599"/>
            </a:xfrm>
            <a:prstGeom prst="rect">
              <a:avLst/>
            </a:prstGeom>
            <a:solidFill>
              <a:srgbClr val="A64D79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3002494" y="3537050"/>
              <a:ext cx="204599" cy="204599"/>
            </a:xfrm>
            <a:prstGeom prst="rect">
              <a:avLst/>
            </a:prstGeom>
            <a:solidFill>
              <a:srgbClr val="674EA7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296550" y="3218600"/>
              <a:ext cx="204599" cy="204599"/>
            </a:xfrm>
            <a:prstGeom prst="rect">
              <a:avLst/>
            </a:prstGeom>
            <a:solidFill>
              <a:srgbClr val="CC00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580869" y="3218600"/>
              <a:ext cx="204599" cy="204599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865194" y="3218600"/>
              <a:ext cx="204599" cy="204599"/>
            </a:xfrm>
            <a:prstGeom prst="rect">
              <a:avLst/>
            </a:prstGeom>
            <a:solidFill>
              <a:srgbClr val="3D85C6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2149519" y="3218600"/>
              <a:ext cx="204599" cy="204599"/>
            </a:xfrm>
            <a:prstGeom prst="rect">
              <a:avLst/>
            </a:prstGeom>
            <a:solidFill>
              <a:srgbClr val="E6913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2433844" y="3218600"/>
              <a:ext cx="204599" cy="204599"/>
            </a:xfrm>
            <a:prstGeom prst="rect">
              <a:avLst/>
            </a:prstGeom>
            <a:solidFill>
              <a:srgbClr val="F1C23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2718169" y="3218600"/>
              <a:ext cx="204599" cy="204599"/>
            </a:xfrm>
            <a:prstGeom prst="rect">
              <a:avLst/>
            </a:prstGeom>
            <a:solidFill>
              <a:srgbClr val="A64D79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3002494" y="3218600"/>
              <a:ext cx="204599" cy="204599"/>
            </a:xfrm>
            <a:prstGeom prst="rect">
              <a:avLst/>
            </a:prstGeom>
            <a:solidFill>
              <a:srgbClr val="674EA7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978100" y="3855500"/>
              <a:ext cx="204599" cy="204599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296550" y="3855500"/>
              <a:ext cx="204599" cy="204599"/>
            </a:xfrm>
            <a:prstGeom prst="rect">
              <a:avLst/>
            </a:prstGeom>
            <a:solidFill>
              <a:srgbClr val="CC00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0869" y="3855500"/>
              <a:ext cx="204599" cy="204599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2149519" y="3855500"/>
              <a:ext cx="204599" cy="204599"/>
            </a:xfrm>
            <a:prstGeom prst="rect">
              <a:avLst/>
            </a:prstGeom>
            <a:solidFill>
              <a:srgbClr val="E6913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2433844" y="3855500"/>
              <a:ext cx="204599" cy="204599"/>
            </a:xfrm>
            <a:prstGeom prst="rect">
              <a:avLst/>
            </a:prstGeom>
            <a:solidFill>
              <a:srgbClr val="F1C23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2718169" y="3855500"/>
              <a:ext cx="204599" cy="204599"/>
            </a:xfrm>
            <a:prstGeom prst="rect">
              <a:avLst/>
            </a:prstGeom>
            <a:solidFill>
              <a:srgbClr val="A64D79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3002494" y="3855500"/>
              <a:ext cx="204599" cy="204599"/>
            </a:xfrm>
            <a:prstGeom prst="rect">
              <a:avLst/>
            </a:prstGeom>
            <a:solidFill>
              <a:srgbClr val="674EA7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978100" y="4173950"/>
              <a:ext cx="204599" cy="204599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0869" y="4173950"/>
              <a:ext cx="204599" cy="204599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865194" y="4173950"/>
              <a:ext cx="204599" cy="204599"/>
            </a:xfrm>
            <a:prstGeom prst="rect">
              <a:avLst/>
            </a:prstGeom>
            <a:solidFill>
              <a:srgbClr val="3D85C6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2149519" y="4173950"/>
              <a:ext cx="204599" cy="204599"/>
            </a:xfrm>
            <a:prstGeom prst="rect">
              <a:avLst/>
            </a:prstGeom>
            <a:solidFill>
              <a:srgbClr val="E6913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2433844" y="4173950"/>
              <a:ext cx="204599" cy="204599"/>
            </a:xfrm>
            <a:prstGeom prst="rect">
              <a:avLst/>
            </a:prstGeom>
            <a:solidFill>
              <a:srgbClr val="F1C23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3002494" y="4173950"/>
              <a:ext cx="204599" cy="204599"/>
            </a:xfrm>
            <a:prstGeom prst="rect">
              <a:avLst/>
            </a:prstGeom>
            <a:solidFill>
              <a:srgbClr val="674EA7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978100" y="4492400"/>
              <a:ext cx="204599" cy="204599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296550" y="4492400"/>
              <a:ext cx="204599" cy="204599"/>
            </a:xfrm>
            <a:prstGeom prst="rect">
              <a:avLst/>
            </a:prstGeom>
            <a:solidFill>
              <a:srgbClr val="CC00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0869" y="4492400"/>
              <a:ext cx="204599" cy="204599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865194" y="4492400"/>
              <a:ext cx="204599" cy="204599"/>
            </a:xfrm>
            <a:prstGeom prst="rect">
              <a:avLst/>
            </a:prstGeom>
            <a:solidFill>
              <a:srgbClr val="3D85C6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2149519" y="4492400"/>
              <a:ext cx="204599" cy="204599"/>
            </a:xfrm>
            <a:prstGeom prst="rect">
              <a:avLst/>
            </a:prstGeom>
            <a:solidFill>
              <a:srgbClr val="E6913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2718169" y="4492400"/>
              <a:ext cx="204599" cy="204599"/>
            </a:xfrm>
            <a:prstGeom prst="rect">
              <a:avLst/>
            </a:prstGeom>
            <a:solidFill>
              <a:srgbClr val="A64D79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3002494" y="4492400"/>
              <a:ext cx="204599" cy="204599"/>
            </a:xfrm>
            <a:prstGeom prst="rect">
              <a:avLst/>
            </a:prstGeom>
            <a:solidFill>
              <a:srgbClr val="674EA7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978100" y="4810850"/>
              <a:ext cx="204599" cy="204599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296550" y="4810850"/>
              <a:ext cx="204599" cy="204599"/>
            </a:xfrm>
            <a:prstGeom prst="rect">
              <a:avLst/>
            </a:prstGeom>
            <a:solidFill>
              <a:srgbClr val="CC00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580869" y="4810850"/>
              <a:ext cx="204599" cy="204599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2149519" y="4810850"/>
              <a:ext cx="204599" cy="204599"/>
            </a:xfrm>
            <a:prstGeom prst="rect">
              <a:avLst/>
            </a:prstGeom>
            <a:solidFill>
              <a:srgbClr val="E6913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2433844" y="4810850"/>
              <a:ext cx="204599" cy="204599"/>
            </a:xfrm>
            <a:prstGeom prst="rect">
              <a:avLst/>
            </a:prstGeom>
            <a:solidFill>
              <a:srgbClr val="F1C23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2718169" y="4810850"/>
              <a:ext cx="204599" cy="204599"/>
            </a:xfrm>
            <a:prstGeom prst="rect">
              <a:avLst/>
            </a:prstGeom>
            <a:solidFill>
              <a:srgbClr val="A64D79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3002494" y="4810850"/>
              <a:ext cx="204599" cy="204599"/>
            </a:xfrm>
            <a:prstGeom prst="rect">
              <a:avLst/>
            </a:prstGeom>
            <a:solidFill>
              <a:srgbClr val="674EA7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978100" y="5129300"/>
              <a:ext cx="204599" cy="204599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296550" y="5129300"/>
              <a:ext cx="204599" cy="204599"/>
            </a:xfrm>
            <a:prstGeom prst="rect">
              <a:avLst/>
            </a:prstGeom>
            <a:solidFill>
              <a:srgbClr val="CC00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65194" y="5129300"/>
              <a:ext cx="204599" cy="204599"/>
            </a:xfrm>
            <a:prstGeom prst="rect">
              <a:avLst/>
            </a:prstGeom>
            <a:solidFill>
              <a:srgbClr val="3D85C6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2149519" y="5129300"/>
              <a:ext cx="204599" cy="204599"/>
            </a:xfrm>
            <a:prstGeom prst="rect">
              <a:avLst/>
            </a:prstGeom>
            <a:solidFill>
              <a:srgbClr val="E6913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2433844" y="5129300"/>
              <a:ext cx="204599" cy="204599"/>
            </a:xfrm>
            <a:prstGeom prst="rect">
              <a:avLst/>
            </a:prstGeom>
            <a:solidFill>
              <a:srgbClr val="F1C23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718169" y="5129300"/>
              <a:ext cx="204599" cy="204599"/>
            </a:xfrm>
            <a:prstGeom prst="rect">
              <a:avLst/>
            </a:prstGeom>
            <a:solidFill>
              <a:srgbClr val="A64D79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3002494" y="5129300"/>
              <a:ext cx="204599" cy="204599"/>
            </a:xfrm>
            <a:prstGeom prst="rect">
              <a:avLst/>
            </a:prstGeom>
            <a:solidFill>
              <a:srgbClr val="674EA7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4" name="Shape 724"/>
            <p:cNvSpPr txBox="1"/>
            <p:nvPr/>
          </p:nvSpPr>
          <p:spPr>
            <a:xfrm>
              <a:off x="1524000" y="5294200"/>
              <a:ext cx="1194299" cy="363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-GB" sz="1800"/>
                <a:t>...</a:t>
              </a:r>
            </a:p>
          </p:txBody>
        </p:sp>
      </p:grpSp>
      <p:grpSp>
        <p:nvGrpSpPr>
          <p:cNvPr id="725" name="Shape 725"/>
          <p:cNvGrpSpPr/>
          <p:nvPr/>
        </p:nvGrpSpPr>
        <p:grpSpPr>
          <a:xfrm>
            <a:off x="3423348" y="3377250"/>
            <a:ext cx="5788771" cy="701175"/>
            <a:chOff x="3423348" y="3377250"/>
            <a:chExt cx="5788771" cy="701175"/>
          </a:xfrm>
        </p:grpSpPr>
        <p:sp>
          <p:nvSpPr>
            <p:cNvPr id="726" name="Shape 726"/>
            <p:cNvSpPr/>
            <p:nvPr/>
          </p:nvSpPr>
          <p:spPr>
            <a:xfrm>
              <a:off x="3423348" y="3381225"/>
              <a:ext cx="204599" cy="204599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3707675" y="3377250"/>
              <a:ext cx="204599" cy="204599"/>
            </a:xfrm>
            <a:prstGeom prst="rect">
              <a:avLst/>
            </a:prstGeom>
            <a:solidFill>
              <a:srgbClr val="CC00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3991994" y="3377250"/>
              <a:ext cx="204599" cy="204599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4276319" y="3377250"/>
              <a:ext cx="204599" cy="204599"/>
            </a:xfrm>
            <a:prstGeom prst="rect">
              <a:avLst/>
            </a:prstGeom>
            <a:solidFill>
              <a:srgbClr val="3D85C6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4560644" y="3377250"/>
              <a:ext cx="204599" cy="204599"/>
            </a:xfrm>
            <a:prstGeom prst="rect">
              <a:avLst/>
            </a:prstGeom>
            <a:solidFill>
              <a:srgbClr val="E6913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4844969" y="3381225"/>
              <a:ext cx="204599" cy="204599"/>
            </a:xfrm>
            <a:prstGeom prst="rect">
              <a:avLst/>
            </a:prstGeom>
            <a:solidFill>
              <a:srgbClr val="A64D79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5129294" y="3381225"/>
              <a:ext cx="204599" cy="204599"/>
            </a:xfrm>
            <a:prstGeom prst="rect">
              <a:avLst/>
            </a:prstGeom>
            <a:solidFill>
              <a:srgbClr val="674EA7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5504625" y="3381225"/>
              <a:ext cx="204599" cy="204599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5788950" y="3381225"/>
              <a:ext cx="204599" cy="204599"/>
            </a:xfrm>
            <a:prstGeom prst="rect">
              <a:avLst/>
            </a:prstGeom>
            <a:solidFill>
              <a:srgbClr val="CC00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6073269" y="3381225"/>
              <a:ext cx="204599" cy="204599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6357594" y="3381225"/>
              <a:ext cx="204599" cy="204599"/>
            </a:xfrm>
            <a:prstGeom prst="rect">
              <a:avLst/>
            </a:prstGeom>
            <a:solidFill>
              <a:srgbClr val="E6913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6641919" y="3381225"/>
              <a:ext cx="204599" cy="204599"/>
            </a:xfrm>
            <a:prstGeom prst="rect">
              <a:avLst/>
            </a:prstGeom>
            <a:solidFill>
              <a:srgbClr val="F1C23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6926244" y="3381225"/>
              <a:ext cx="204599" cy="204599"/>
            </a:xfrm>
            <a:prstGeom prst="rect">
              <a:avLst/>
            </a:prstGeom>
            <a:solidFill>
              <a:srgbClr val="A64D79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7210569" y="3381225"/>
              <a:ext cx="204599" cy="204599"/>
            </a:xfrm>
            <a:prstGeom prst="rect">
              <a:avLst/>
            </a:prstGeom>
            <a:solidFill>
              <a:srgbClr val="674EA7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7585900" y="3377250"/>
              <a:ext cx="204599" cy="204599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7870219" y="3377250"/>
              <a:ext cx="204599" cy="204599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8154544" y="3377250"/>
              <a:ext cx="204599" cy="204599"/>
            </a:xfrm>
            <a:prstGeom prst="rect">
              <a:avLst/>
            </a:prstGeom>
            <a:solidFill>
              <a:srgbClr val="3D85C6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8438869" y="3377250"/>
              <a:ext cx="204599" cy="204599"/>
            </a:xfrm>
            <a:prstGeom prst="rect">
              <a:avLst/>
            </a:prstGeom>
            <a:solidFill>
              <a:srgbClr val="E69138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8723194" y="3377250"/>
              <a:ext cx="204599" cy="204599"/>
            </a:xfrm>
            <a:prstGeom prst="rect">
              <a:avLst/>
            </a:prstGeom>
            <a:solidFill>
              <a:srgbClr val="F1C23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9007519" y="3377250"/>
              <a:ext cx="204599" cy="204599"/>
            </a:xfrm>
            <a:prstGeom prst="rect">
              <a:avLst/>
            </a:prstGeom>
            <a:solidFill>
              <a:srgbClr val="674EA7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6" name="Shape 746"/>
            <p:cNvSpPr txBox="1"/>
            <p:nvPr/>
          </p:nvSpPr>
          <p:spPr>
            <a:xfrm>
              <a:off x="3491550" y="3691725"/>
              <a:ext cx="4185299" cy="3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b="1" lang="en-GB" sz="1800">
                  <a:solidFill>
                    <a:srgbClr val="980000"/>
                  </a:solidFill>
                </a:rPr>
                <a:t>Row-oriented storage</a:t>
              </a:r>
            </a:p>
          </p:txBody>
        </p:sp>
      </p:grpSp>
      <p:grpSp>
        <p:nvGrpSpPr>
          <p:cNvPr id="747" name="Shape 747"/>
          <p:cNvGrpSpPr/>
          <p:nvPr/>
        </p:nvGrpSpPr>
        <p:grpSpPr>
          <a:xfrm>
            <a:off x="3423348" y="4511150"/>
            <a:ext cx="5894521" cy="781925"/>
            <a:chOff x="3423348" y="4511150"/>
            <a:chExt cx="5894521" cy="781925"/>
          </a:xfrm>
        </p:grpSpPr>
        <p:sp>
          <p:nvSpPr>
            <p:cNvPr id="748" name="Shape 748"/>
            <p:cNvSpPr/>
            <p:nvPr/>
          </p:nvSpPr>
          <p:spPr>
            <a:xfrm>
              <a:off x="3423348" y="4515125"/>
              <a:ext cx="204599" cy="204599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3707675" y="4511150"/>
              <a:ext cx="204599" cy="204599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3991994" y="4511150"/>
              <a:ext cx="204599" cy="204599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4276319" y="4511150"/>
              <a:ext cx="204599" cy="204599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4560644" y="4511150"/>
              <a:ext cx="204599" cy="204599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4844969" y="4515125"/>
              <a:ext cx="204599" cy="204599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5129294" y="4515125"/>
              <a:ext cx="204599" cy="204599"/>
            </a:xfrm>
            <a:prstGeom prst="rect">
              <a:avLst/>
            </a:prstGeom>
            <a:solidFill>
              <a:srgbClr val="CC00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5417051" y="4515125"/>
              <a:ext cx="204599" cy="204599"/>
            </a:xfrm>
            <a:prstGeom prst="rect">
              <a:avLst/>
            </a:prstGeom>
            <a:solidFill>
              <a:srgbClr val="CC00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5701376" y="4515125"/>
              <a:ext cx="204599" cy="204599"/>
            </a:xfrm>
            <a:prstGeom prst="rect">
              <a:avLst/>
            </a:prstGeom>
            <a:solidFill>
              <a:srgbClr val="CC00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5985696" y="4515125"/>
              <a:ext cx="204599" cy="204599"/>
            </a:xfrm>
            <a:prstGeom prst="rect">
              <a:avLst/>
            </a:prstGeom>
            <a:solidFill>
              <a:srgbClr val="CC00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6270021" y="4515125"/>
              <a:ext cx="204599" cy="204599"/>
            </a:xfrm>
            <a:prstGeom prst="rect">
              <a:avLst/>
            </a:prstGeom>
            <a:solidFill>
              <a:srgbClr val="CC00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6554344" y="4513498"/>
              <a:ext cx="204599" cy="204599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6838669" y="4513498"/>
              <a:ext cx="204599" cy="204599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7122994" y="4513498"/>
              <a:ext cx="204599" cy="204599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7407325" y="4513496"/>
              <a:ext cx="204599" cy="204599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7691644" y="4513496"/>
              <a:ext cx="204599" cy="204599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7975969" y="4513496"/>
              <a:ext cx="204599" cy="204599"/>
            </a:xfrm>
            <a:prstGeom prst="rect">
              <a:avLst/>
            </a:prstGeom>
            <a:solidFill>
              <a:srgbClr val="3D85C6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8260294" y="4513496"/>
              <a:ext cx="204599" cy="204599"/>
            </a:xfrm>
            <a:prstGeom prst="rect">
              <a:avLst/>
            </a:prstGeom>
            <a:solidFill>
              <a:srgbClr val="3D85C6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8544619" y="4513496"/>
              <a:ext cx="204599" cy="204599"/>
            </a:xfrm>
            <a:prstGeom prst="rect">
              <a:avLst/>
            </a:prstGeom>
            <a:solidFill>
              <a:srgbClr val="3D85C6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8828944" y="4513496"/>
              <a:ext cx="204599" cy="204599"/>
            </a:xfrm>
            <a:prstGeom prst="rect">
              <a:avLst/>
            </a:prstGeom>
            <a:solidFill>
              <a:srgbClr val="3D85C6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8" name="Shape 768"/>
            <p:cNvSpPr txBox="1"/>
            <p:nvPr/>
          </p:nvSpPr>
          <p:spPr>
            <a:xfrm>
              <a:off x="3502900" y="4906375"/>
              <a:ext cx="4185299" cy="3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GB" sz="1800">
                  <a:solidFill>
                    <a:srgbClr val="980000"/>
                  </a:solidFill>
                </a:rPr>
                <a:t>Column-oriented storage</a:t>
              </a:r>
            </a:p>
          </p:txBody>
        </p:sp>
        <p:sp>
          <p:nvSpPr>
            <p:cNvPr id="769" name="Shape 769"/>
            <p:cNvSpPr/>
            <p:nvPr/>
          </p:nvSpPr>
          <p:spPr>
            <a:xfrm>
              <a:off x="9113269" y="4515121"/>
              <a:ext cx="204599" cy="204599"/>
            </a:xfrm>
            <a:prstGeom prst="rect">
              <a:avLst/>
            </a:prstGeom>
            <a:solidFill>
              <a:srgbClr val="3D85C6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Dremel </a:t>
            </a:r>
            <a:r>
              <a:rPr b="0" lang="en-GB"/>
              <a:t>(2010)</a:t>
            </a:r>
          </a:p>
        </p:txBody>
      </p:sp>
      <p:sp>
        <p:nvSpPr>
          <p:cNvPr id="775" name="Shape 775"/>
          <p:cNvSpPr txBox="1"/>
          <p:nvPr>
            <p:ph idx="1" type="body"/>
          </p:nvPr>
        </p:nvSpPr>
        <p:spPr>
          <a:xfrm>
            <a:off x="457200" y="12954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Stores </a:t>
            </a:r>
            <a:r>
              <a:rPr b="1" lang="en-GB">
                <a:solidFill>
                  <a:srgbClr val="980000"/>
                </a:solidFill>
              </a:rPr>
              <a:t>protocol buffers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Google’s universal serialization format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Nested messages → nested columns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Repeated fields → repeated records</a:t>
            </a:r>
            <a:br>
              <a:rPr lang="en-GB"/>
            </a:b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Efficient encoding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Many </a:t>
            </a:r>
            <a:r>
              <a:rPr b="1" lang="en-GB">
                <a:solidFill>
                  <a:srgbClr val="980000"/>
                </a:solidFill>
              </a:rPr>
              <a:t>sparse records</a:t>
            </a:r>
            <a:r>
              <a:rPr lang="en-GB"/>
              <a:t>: don’t store NULL fields</a:t>
            </a:r>
            <a:br>
              <a:rPr lang="en-GB"/>
            </a:b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Record re-assembly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Need to put results back together into records</a:t>
            </a:r>
          </a:p>
          <a:p>
            <a:pPr indent="-228600" lvl="1" marL="914400">
              <a:spcBef>
                <a:spcPts val="0"/>
              </a:spcBef>
            </a:pPr>
            <a:r>
              <a:rPr lang="en-GB"/>
              <a:t>Use a </a:t>
            </a:r>
            <a:r>
              <a:rPr b="1" lang="en-GB">
                <a:solidFill>
                  <a:srgbClr val="980000"/>
                </a:solidFill>
              </a:rPr>
              <a:t>Finite State Machine</a:t>
            </a:r>
            <a:r>
              <a:rPr lang="en-GB"/>
              <a:t> (FSM) defined by protocol buffer structure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The </a:t>
            </a:r>
            <a:r>
              <a:rPr lang="en-GB">
                <a:solidFill>
                  <a:schemeClr val="hlink"/>
                </a:solidFill>
              </a:rPr>
              <a:t>G</a:t>
            </a:r>
            <a:r>
              <a:rPr lang="en-GB">
                <a:solidFill>
                  <a:srgbClr val="CC0000"/>
                </a:solidFill>
              </a:rPr>
              <a:t>o</a:t>
            </a:r>
            <a:r>
              <a:rPr lang="en-GB">
                <a:solidFill>
                  <a:srgbClr val="F1C232"/>
                </a:solidFill>
              </a:rPr>
              <a:t>o</a:t>
            </a:r>
            <a:r>
              <a:rPr lang="en-GB">
                <a:solidFill>
                  <a:schemeClr val="hlink"/>
                </a:solidFill>
              </a:rPr>
              <a:t>g</a:t>
            </a:r>
            <a:r>
              <a:rPr lang="en-GB">
                <a:solidFill>
                  <a:srgbClr val="38761D"/>
                </a:solidFill>
              </a:rPr>
              <a:t>l</a:t>
            </a:r>
            <a:r>
              <a:rPr lang="en-GB">
                <a:solidFill>
                  <a:srgbClr val="CC0000"/>
                </a:solidFill>
              </a:rPr>
              <a:t>e</a:t>
            </a:r>
            <a:r>
              <a:rPr lang="en-GB"/>
              <a:t> Stack</a:t>
            </a:r>
          </a:p>
        </p:txBody>
      </p:sp>
      <p:pic>
        <p:nvPicPr>
          <p:cNvPr id="781" name="Shape 7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00" y="1160412"/>
            <a:ext cx="8639175" cy="51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Shape 782"/>
          <p:cNvSpPr/>
          <p:nvPr/>
        </p:nvSpPr>
        <p:spPr>
          <a:xfrm>
            <a:off x="2638550" y="5442025"/>
            <a:ext cx="6078899" cy="534600"/>
          </a:xfrm>
          <a:prstGeom prst="rect">
            <a:avLst/>
          </a:prstGeom>
          <a:solidFill>
            <a:srgbClr val="EA9999">
              <a:alpha val="27309"/>
            </a:srgbClr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3" name="Shape 783"/>
          <p:cNvSpPr txBox="1"/>
          <p:nvPr/>
        </p:nvSpPr>
        <p:spPr>
          <a:xfrm>
            <a:off x="3668225" y="6455503"/>
            <a:ext cx="4863299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>
                <a:solidFill>
                  <a:srgbClr val="999999"/>
                </a:solidFill>
              </a:rPr>
              <a:t>Figure from M. Schwarzkopf, “Operating system support for warehouse-scale computing”, PhD thesis, University of Cambridge, 2015 (to appear).</a:t>
            </a:r>
          </a:p>
        </p:txBody>
      </p:sp>
      <p:sp>
        <p:nvSpPr>
          <p:cNvPr id="784" name="Shape 784"/>
          <p:cNvSpPr txBox="1"/>
          <p:nvPr/>
        </p:nvSpPr>
        <p:spPr>
          <a:xfrm>
            <a:off x="1267725" y="6155400"/>
            <a:ext cx="7804799" cy="36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/>
              <a:t>Details &amp; Bibliography: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http://malteschwarzkopf.de/research/assets/google-stack.pdf</a:t>
            </a:r>
            <a:r>
              <a:rPr lang="en-GB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Borg/Omega</a:t>
            </a:r>
          </a:p>
        </p:txBody>
      </p:sp>
      <p:sp>
        <p:nvSpPr>
          <p:cNvPr id="790" name="Shape 79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-GB">
                <a:solidFill>
                  <a:srgbClr val="980000"/>
                </a:solidFill>
              </a:rPr>
              <a:t>Cluster manager</a:t>
            </a:r>
            <a:r>
              <a:rPr lang="en-GB"/>
              <a:t> and scheduler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Tracks machine and task liveness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Decides where to run what</a:t>
            </a:r>
            <a:br>
              <a:rPr lang="en-GB"/>
            </a:b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Consolidates workloads onto machines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Efficiency gain, cost savings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Need fewer clusters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/>
        </p:nvSpPr>
        <p:spPr>
          <a:xfrm>
            <a:off x="3377700" y="1478500"/>
            <a:ext cx="3264000" cy="1717199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400"/>
              <a:t>BorgMaster</a:t>
            </a:r>
          </a:p>
        </p:txBody>
      </p:sp>
      <p:sp>
        <p:nvSpPr>
          <p:cNvPr id="796" name="Shape 796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Borg/Omega</a:t>
            </a:r>
          </a:p>
        </p:txBody>
      </p:sp>
      <p:sp>
        <p:nvSpPr>
          <p:cNvPr id="797" name="Shape 797"/>
          <p:cNvSpPr/>
          <p:nvPr/>
        </p:nvSpPr>
        <p:spPr>
          <a:xfrm>
            <a:off x="2183650" y="4151225"/>
            <a:ext cx="1205400" cy="1512599"/>
          </a:xfrm>
          <a:prstGeom prst="cube">
            <a:avLst>
              <a:gd fmla="val 1415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8" name="Shape 798"/>
          <p:cNvSpPr/>
          <p:nvPr/>
        </p:nvSpPr>
        <p:spPr>
          <a:xfrm>
            <a:off x="1922050" y="4424175"/>
            <a:ext cx="1205400" cy="1512599"/>
          </a:xfrm>
          <a:prstGeom prst="cube">
            <a:avLst>
              <a:gd fmla="val 1415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1649075" y="4719900"/>
            <a:ext cx="1205400" cy="1512599"/>
          </a:xfrm>
          <a:prstGeom prst="cube">
            <a:avLst>
              <a:gd fmla="val 1415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4105700" y="4151225"/>
            <a:ext cx="1205400" cy="1512599"/>
          </a:xfrm>
          <a:prstGeom prst="cube">
            <a:avLst>
              <a:gd fmla="val 1415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3844100" y="4424175"/>
            <a:ext cx="1205400" cy="1512599"/>
          </a:xfrm>
          <a:prstGeom prst="cube">
            <a:avLst>
              <a:gd fmla="val 1415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3571125" y="4719900"/>
            <a:ext cx="1205400" cy="1512599"/>
          </a:xfrm>
          <a:prstGeom prst="cube">
            <a:avLst>
              <a:gd fmla="val 1415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6027750" y="4151225"/>
            <a:ext cx="1205400" cy="1512599"/>
          </a:xfrm>
          <a:prstGeom prst="cube">
            <a:avLst>
              <a:gd fmla="val 1415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5766150" y="4424175"/>
            <a:ext cx="1205400" cy="1512599"/>
          </a:xfrm>
          <a:prstGeom prst="cube">
            <a:avLst>
              <a:gd fmla="val 1415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5" name="Shape 805"/>
          <p:cNvSpPr/>
          <p:nvPr/>
        </p:nvSpPr>
        <p:spPr>
          <a:xfrm>
            <a:off x="5493175" y="4719900"/>
            <a:ext cx="1205400" cy="1512599"/>
          </a:xfrm>
          <a:prstGeom prst="cube">
            <a:avLst>
              <a:gd fmla="val 1415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6" name="Shape 806"/>
          <p:cNvSpPr/>
          <p:nvPr/>
        </p:nvSpPr>
        <p:spPr>
          <a:xfrm>
            <a:off x="3264125" y="1637725"/>
            <a:ext cx="3264000" cy="1717199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400"/>
              <a:t>BorgMaster</a:t>
            </a:r>
          </a:p>
        </p:txBody>
      </p:sp>
      <p:sp>
        <p:nvSpPr>
          <p:cNvPr id="807" name="Shape 807"/>
          <p:cNvSpPr/>
          <p:nvPr/>
        </p:nvSpPr>
        <p:spPr>
          <a:xfrm>
            <a:off x="3127450" y="1762825"/>
            <a:ext cx="3264000" cy="1717199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-GB" sz="2400"/>
              <a:t>BorgMaster</a:t>
            </a:r>
          </a:p>
        </p:txBody>
      </p:sp>
      <p:sp>
        <p:nvSpPr>
          <p:cNvPr id="808" name="Shape 808"/>
          <p:cNvSpPr/>
          <p:nvPr/>
        </p:nvSpPr>
        <p:spPr>
          <a:xfrm>
            <a:off x="3377700" y="2359837"/>
            <a:ext cx="705150" cy="523174"/>
          </a:xfrm>
          <a:prstGeom prst="flowChartMagneticDisk">
            <a:avLst/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3320850" y="3048000"/>
            <a:ext cx="2922900" cy="431999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GB" sz="1800"/>
              <a:t>Link shard</a:t>
            </a:r>
          </a:p>
        </p:txBody>
      </p:sp>
      <p:sp>
        <p:nvSpPr>
          <p:cNvPr id="810" name="Shape 810"/>
          <p:cNvSpPr/>
          <p:nvPr/>
        </p:nvSpPr>
        <p:spPr>
          <a:xfrm>
            <a:off x="1705976" y="4964475"/>
            <a:ext cx="921299" cy="431999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GB" sz="1800"/>
              <a:t>Borglet</a:t>
            </a:r>
          </a:p>
        </p:txBody>
      </p:sp>
      <p:sp>
        <p:nvSpPr>
          <p:cNvPr id="811" name="Shape 811"/>
          <p:cNvSpPr/>
          <p:nvPr/>
        </p:nvSpPr>
        <p:spPr>
          <a:xfrm>
            <a:off x="3628030" y="4964475"/>
            <a:ext cx="921299" cy="431999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800"/>
              <a:t>Borglet</a:t>
            </a:r>
          </a:p>
        </p:txBody>
      </p:sp>
      <p:sp>
        <p:nvSpPr>
          <p:cNvPr id="812" name="Shape 812"/>
          <p:cNvSpPr/>
          <p:nvPr/>
        </p:nvSpPr>
        <p:spPr>
          <a:xfrm>
            <a:off x="5550080" y="4964475"/>
            <a:ext cx="921299" cy="431999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800"/>
              <a:t>Borglet</a:t>
            </a:r>
          </a:p>
        </p:txBody>
      </p:sp>
      <p:sp>
        <p:nvSpPr>
          <p:cNvPr id="813" name="Shape 813"/>
          <p:cNvSpPr txBox="1"/>
          <p:nvPr/>
        </p:nvSpPr>
        <p:spPr>
          <a:xfrm>
            <a:off x="4162450" y="2234725"/>
            <a:ext cx="1922099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-GB" sz="1800"/>
              <a:t>Paxos-replicated persistent store</a:t>
            </a:r>
          </a:p>
        </p:txBody>
      </p:sp>
      <p:cxnSp>
        <p:nvCxnSpPr>
          <p:cNvPr id="814" name="Shape 814"/>
          <p:cNvCxnSpPr>
            <a:stCxn id="809" idx="2"/>
            <a:endCxn id="810" idx="0"/>
          </p:cNvCxnSpPr>
          <p:nvPr/>
        </p:nvCxnSpPr>
        <p:spPr>
          <a:xfrm rot="5400000">
            <a:off x="2732250" y="2914349"/>
            <a:ext cx="1484400" cy="26157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815" name="Shape 815"/>
          <p:cNvCxnSpPr>
            <a:stCxn id="809" idx="2"/>
            <a:endCxn id="811" idx="0"/>
          </p:cNvCxnSpPr>
          <p:nvPr/>
        </p:nvCxnSpPr>
        <p:spPr>
          <a:xfrm rot="5400000">
            <a:off x="3693300" y="3875399"/>
            <a:ext cx="1484400" cy="6936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816" name="Shape 816"/>
          <p:cNvCxnSpPr>
            <a:stCxn id="809" idx="2"/>
            <a:endCxn id="812" idx="0"/>
          </p:cNvCxnSpPr>
          <p:nvPr/>
        </p:nvCxnSpPr>
        <p:spPr>
          <a:xfrm flipH="1" rot="-5400000">
            <a:off x="4654350" y="3607949"/>
            <a:ext cx="1484400" cy="12285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817" name="Shape 817"/>
          <p:cNvSpPr/>
          <p:nvPr/>
        </p:nvSpPr>
        <p:spPr>
          <a:xfrm>
            <a:off x="534525" y="2234725"/>
            <a:ext cx="1808400" cy="523200"/>
          </a:xfrm>
          <a:prstGeom prst="rect">
            <a:avLst/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GB" sz="2400"/>
              <a:t>Scheduler</a:t>
            </a:r>
          </a:p>
        </p:txBody>
      </p:sp>
      <p:cxnSp>
        <p:nvCxnSpPr>
          <p:cNvPr id="818" name="Shape 818"/>
          <p:cNvCxnSpPr>
            <a:stCxn id="817" idx="3"/>
            <a:endCxn id="807" idx="1"/>
          </p:cNvCxnSpPr>
          <p:nvPr/>
        </p:nvCxnSpPr>
        <p:spPr>
          <a:xfrm>
            <a:off x="2342925" y="2496325"/>
            <a:ext cx="784500" cy="12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819" name="Shape 819"/>
          <p:cNvSpPr txBox="1"/>
          <p:nvPr/>
        </p:nvSpPr>
        <p:spPr>
          <a:xfrm>
            <a:off x="3668225" y="6455503"/>
            <a:ext cx="4863299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>
                <a:solidFill>
                  <a:srgbClr val="999999"/>
                </a:solidFill>
              </a:rPr>
              <a:t>Figure reproduced after A. Verma et al., “Large-scale cluster management at Google with Borg”, Proceedings of EuroSys 2015.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Borg/Omega: workloads</a:t>
            </a:r>
          </a:p>
        </p:txBody>
      </p:sp>
      <p:sp>
        <p:nvSpPr>
          <p:cNvPr id="825" name="Shape 825"/>
          <p:cNvSpPr txBox="1"/>
          <p:nvPr/>
        </p:nvSpPr>
        <p:spPr>
          <a:xfrm>
            <a:off x="281150" y="5864325"/>
            <a:ext cx="6788399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Jobs/tasks: 	counts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en-GB"/>
              <a:t>CPU/RAM: 	resource seconds [i.e. resource * job runtime in sec.]</a:t>
            </a:r>
          </a:p>
        </p:txBody>
      </p:sp>
      <p:grpSp>
        <p:nvGrpSpPr>
          <p:cNvPr id="826" name="Shape 826"/>
          <p:cNvGrpSpPr/>
          <p:nvPr/>
        </p:nvGrpSpPr>
        <p:grpSpPr>
          <a:xfrm>
            <a:off x="432083" y="1090775"/>
            <a:ext cx="2728270" cy="1991699"/>
            <a:chOff x="666952" y="1526197"/>
            <a:chExt cx="3149700" cy="1991699"/>
          </a:xfrm>
        </p:grpSpPr>
        <p:sp>
          <p:nvSpPr>
            <p:cNvPr id="827" name="Shape 827"/>
            <p:cNvSpPr txBox="1"/>
            <p:nvPr/>
          </p:nvSpPr>
          <p:spPr>
            <a:xfrm>
              <a:off x="666952" y="1526197"/>
              <a:ext cx="2753999" cy="6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Clr>
                  <a:srgbClr val="000000"/>
                </a:buClr>
                <a:buSzPct val="30555"/>
                <a:buFont typeface="Arial"/>
                <a:buNone/>
              </a:pPr>
              <a:r>
                <a:rPr i="1" lang="en-GB" sz="3600"/>
                <a:t>Cluster A</a:t>
              </a:r>
            </a:p>
          </p:txBody>
        </p:sp>
        <p:sp>
          <p:nvSpPr>
            <p:cNvPr id="828" name="Shape 828"/>
            <p:cNvSpPr txBox="1"/>
            <p:nvPr/>
          </p:nvSpPr>
          <p:spPr>
            <a:xfrm>
              <a:off x="666952" y="2126797"/>
              <a:ext cx="3149700" cy="1391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ct val="50000"/>
                <a:buFont typeface="Arial"/>
                <a:buNone/>
              </a:pPr>
              <a:r>
                <a:rPr lang="en-GB" sz="2200"/>
                <a:t>Medium size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ct val="50000"/>
                <a:buFont typeface="Arial"/>
                <a:buNone/>
              </a:pPr>
              <a:r>
                <a:rPr lang="en-GB" sz="2200"/>
                <a:t>Medium utilization</a:t>
              </a:r>
            </a:p>
          </p:txBody>
        </p:sp>
      </p:grpSp>
      <p:grpSp>
        <p:nvGrpSpPr>
          <p:cNvPr id="829" name="Shape 829"/>
          <p:cNvGrpSpPr/>
          <p:nvPr/>
        </p:nvGrpSpPr>
        <p:grpSpPr>
          <a:xfrm>
            <a:off x="3269852" y="1090775"/>
            <a:ext cx="2834999" cy="1978199"/>
            <a:chOff x="3057164" y="1596247"/>
            <a:chExt cx="2834999" cy="1978199"/>
          </a:xfrm>
        </p:grpSpPr>
        <p:sp>
          <p:nvSpPr>
            <p:cNvPr id="830" name="Shape 830"/>
            <p:cNvSpPr txBox="1"/>
            <p:nvPr/>
          </p:nvSpPr>
          <p:spPr>
            <a:xfrm>
              <a:off x="3057164" y="1596247"/>
              <a:ext cx="2391899" cy="6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Clr>
                  <a:srgbClr val="000000"/>
                </a:buClr>
                <a:buSzPct val="30555"/>
                <a:buFont typeface="Arial"/>
                <a:buNone/>
              </a:pPr>
              <a:r>
                <a:rPr i="1" lang="en-GB" sz="3600"/>
                <a:t>Cluster B</a:t>
              </a:r>
            </a:p>
          </p:txBody>
        </p:sp>
        <p:sp>
          <p:nvSpPr>
            <p:cNvPr id="831" name="Shape 831"/>
            <p:cNvSpPr txBox="1"/>
            <p:nvPr/>
          </p:nvSpPr>
          <p:spPr>
            <a:xfrm>
              <a:off x="3057164" y="2196847"/>
              <a:ext cx="2834999" cy="1377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ct val="50000"/>
                <a:buFont typeface="Arial"/>
                <a:buNone/>
              </a:pPr>
              <a:r>
                <a:rPr b="1" lang="en-GB" sz="2200"/>
                <a:t>Large size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ct val="50000"/>
                <a:buFont typeface="Arial"/>
                <a:buNone/>
              </a:pPr>
              <a:r>
                <a:rPr lang="en-GB" sz="2200"/>
                <a:t>Medium utilization</a:t>
              </a:r>
            </a:p>
          </p:txBody>
        </p:sp>
      </p:grpSp>
      <p:grpSp>
        <p:nvGrpSpPr>
          <p:cNvPr id="832" name="Shape 832"/>
          <p:cNvGrpSpPr/>
          <p:nvPr/>
        </p:nvGrpSpPr>
        <p:grpSpPr>
          <a:xfrm>
            <a:off x="6139352" y="1090775"/>
            <a:ext cx="2757600" cy="1978500"/>
            <a:chOff x="5382889" y="1361250"/>
            <a:chExt cx="2757600" cy="1978500"/>
          </a:xfrm>
        </p:grpSpPr>
        <p:sp>
          <p:nvSpPr>
            <p:cNvPr id="833" name="Shape 833"/>
            <p:cNvSpPr txBox="1"/>
            <p:nvPr/>
          </p:nvSpPr>
          <p:spPr>
            <a:xfrm>
              <a:off x="5382889" y="1361250"/>
              <a:ext cx="2417100" cy="6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Clr>
                  <a:srgbClr val="000000"/>
                </a:buClr>
                <a:buSzPct val="30555"/>
                <a:buFont typeface="Arial"/>
                <a:buNone/>
              </a:pPr>
              <a:r>
                <a:rPr i="1" lang="en-GB" sz="3600"/>
                <a:t>Cluster C</a:t>
              </a:r>
            </a:p>
          </p:txBody>
        </p:sp>
        <p:sp>
          <p:nvSpPr>
            <p:cNvPr id="834" name="Shape 834"/>
            <p:cNvSpPr txBox="1"/>
            <p:nvPr/>
          </p:nvSpPr>
          <p:spPr>
            <a:xfrm>
              <a:off x="5382889" y="1961850"/>
              <a:ext cx="2757600" cy="137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ct val="50000"/>
                <a:buFont typeface="Arial"/>
                <a:buNone/>
              </a:pPr>
              <a:r>
                <a:rPr lang="en-GB" sz="2200"/>
                <a:t>Medium (12k mach.)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ct val="50000"/>
                <a:buFont typeface="Arial"/>
                <a:buNone/>
              </a:pPr>
              <a:r>
                <a:rPr b="1" lang="en-GB" sz="2200"/>
                <a:t>High utilization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ct val="50000"/>
                <a:buFont typeface="Arial"/>
                <a:buNone/>
              </a:pPr>
              <a:r>
                <a:rPr b="1" lang="en-GB" sz="2200"/>
                <a:t>Public trace</a:t>
              </a:r>
            </a:p>
          </p:txBody>
        </p:sp>
      </p:grpSp>
      <p:pic>
        <p:nvPicPr>
          <p:cNvPr id="835" name="Shape 8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4" y="3006275"/>
            <a:ext cx="9144001" cy="2818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6" name="Shape 836"/>
          <p:cNvCxnSpPr/>
          <p:nvPr/>
        </p:nvCxnSpPr>
        <p:spPr>
          <a:xfrm>
            <a:off x="3162350" y="1006850"/>
            <a:ext cx="0" cy="4936200"/>
          </a:xfrm>
          <a:prstGeom prst="straightConnector1">
            <a:avLst/>
          </a:prstGeom>
          <a:noFill/>
          <a:ln cap="flat" cmpd="sng" w="19050">
            <a:solidFill>
              <a:srgbClr val="5F6165"/>
            </a:solidFill>
            <a:prstDash val="dot"/>
            <a:round/>
            <a:headEnd len="lg" w="lg" type="none"/>
            <a:tailEnd len="lg" w="lg" type="none"/>
          </a:ln>
        </p:spPr>
      </p:cxnSp>
      <p:cxnSp>
        <p:nvCxnSpPr>
          <p:cNvPr id="837" name="Shape 837"/>
          <p:cNvCxnSpPr/>
          <p:nvPr/>
        </p:nvCxnSpPr>
        <p:spPr>
          <a:xfrm>
            <a:off x="6012575" y="1006850"/>
            <a:ext cx="0" cy="4936200"/>
          </a:xfrm>
          <a:prstGeom prst="straightConnector1">
            <a:avLst/>
          </a:prstGeom>
          <a:noFill/>
          <a:ln cap="flat" cmpd="sng" w="19050">
            <a:solidFill>
              <a:srgbClr val="5F6165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838" name="Shape 838"/>
          <p:cNvSpPr txBox="1"/>
          <p:nvPr/>
        </p:nvSpPr>
        <p:spPr>
          <a:xfrm>
            <a:off x="3668225" y="6455503"/>
            <a:ext cx="4863299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1000">
                <a:solidFill>
                  <a:srgbClr val="999999"/>
                </a:solidFill>
              </a:rPr>
              <a:t>Figure from M. Schwarzkopf et al., “Omega: flexible, scalable schedulers for large compute clusters”, Proceedings of EuroSys 2013.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Borg/Omega: workloads</a:t>
            </a:r>
          </a:p>
        </p:txBody>
      </p:sp>
      <p:pic>
        <p:nvPicPr>
          <p:cNvPr id="844" name="Shape 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237" y="1141275"/>
            <a:ext cx="6515100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 txBox="1"/>
          <p:nvPr/>
        </p:nvSpPr>
        <p:spPr>
          <a:xfrm rot="-5400000">
            <a:off x="-1010287" y="3332103"/>
            <a:ext cx="4625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/>
              <a:t>Fraction of jobs running for less than X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3668225" y="6455503"/>
            <a:ext cx="4863299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>
                <a:solidFill>
                  <a:srgbClr val="999999"/>
                </a:solidFill>
              </a:rPr>
              <a:t>Figure from M. Schwarzkopf et al., “Omega: flexible, scalable schedulers for large compute clusters”, Proceedings of EuroSys 2013.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630350" y="1152900"/>
            <a:ext cx="8004899" cy="9038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solidFill>
                  <a:srgbClr val="38761D"/>
                </a:solidFill>
              </a:rPr>
              <a:t>Service jobs run for much longer than batch jobs:</a:t>
            </a:r>
            <a:br>
              <a:rPr lang="en-GB" sz="2400">
                <a:solidFill>
                  <a:srgbClr val="38761D"/>
                </a:solidFill>
              </a:rPr>
            </a:br>
            <a:r>
              <a:rPr lang="en-GB" sz="2400">
                <a:solidFill>
                  <a:srgbClr val="38761D"/>
                </a:solidFill>
              </a:rPr>
              <a:t>long-term user-facing services vs. one-off analytics.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Borg/Omega: workloads</a:t>
            </a:r>
          </a:p>
        </p:txBody>
      </p:sp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000" y="1080450"/>
            <a:ext cx="6457950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/>
          <p:nvPr/>
        </p:nvSpPr>
        <p:spPr>
          <a:xfrm rot="-5400000">
            <a:off x="-957900" y="3195078"/>
            <a:ext cx="4625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Fraction of inter-arrival gaps less than X</a:t>
            </a:r>
          </a:p>
        </p:txBody>
      </p:sp>
      <p:sp>
        <p:nvSpPr>
          <p:cNvPr id="855" name="Shape 855"/>
          <p:cNvSpPr txBox="1"/>
          <p:nvPr/>
        </p:nvSpPr>
        <p:spPr>
          <a:xfrm>
            <a:off x="3668225" y="6455503"/>
            <a:ext cx="4863299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>
                <a:solidFill>
                  <a:srgbClr val="999999"/>
                </a:solidFill>
              </a:rPr>
              <a:t>Figure from M. Schwarzkopf et al., “Omega: flexible, scalable schedulers for large compute clusters”, Proceedings of EuroSys 2013.</a:t>
            </a:r>
          </a:p>
        </p:txBody>
      </p:sp>
      <p:sp>
        <p:nvSpPr>
          <p:cNvPr id="856" name="Shape 856"/>
          <p:cNvSpPr txBox="1"/>
          <p:nvPr/>
        </p:nvSpPr>
        <p:spPr>
          <a:xfrm>
            <a:off x="630350" y="1152900"/>
            <a:ext cx="8004899" cy="9038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solidFill>
                  <a:srgbClr val="38761D"/>
                </a:solidFill>
              </a:rPr>
              <a:t>Batch jobs arrive more frequently than service jobs:</a:t>
            </a:r>
            <a:br>
              <a:rPr lang="en-GB" sz="2400">
                <a:solidFill>
                  <a:srgbClr val="38761D"/>
                </a:solidFill>
              </a:rPr>
            </a:br>
            <a:r>
              <a:rPr lang="en-GB" sz="2400">
                <a:solidFill>
                  <a:srgbClr val="38761D"/>
                </a:solidFill>
              </a:rPr>
              <a:t>more numerous, shorter duration, fail more.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Borg/Omega: workloads</a:t>
            </a:r>
          </a:p>
        </p:txBody>
      </p:sp>
      <p:pic>
        <p:nvPicPr>
          <p:cNvPr id="862" name="Shape 8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00" y="1182650"/>
            <a:ext cx="4527149" cy="35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Shape 8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871" y="1194023"/>
            <a:ext cx="4527150" cy="353878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Shape 864"/>
          <p:cNvSpPr txBox="1"/>
          <p:nvPr/>
        </p:nvSpPr>
        <p:spPr>
          <a:xfrm>
            <a:off x="630350" y="4759850"/>
            <a:ext cx="8004899" cy="9038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400">
                <a:solidFill>
                  <a:srgbClr val="38761D"/>
                </a:solidFill>
              </a:rPr>
              <a:t>Batch jobs have a longer-tailed CPI distribution:</a:t>
            </a:r>
            <a:br>
              <a:rPr lang="en-GB" sz="2400">
                <a:solidFill>
                  <a:srgbClr val="38761D"/>
                </a:solidFill>
              </a:rPr>
            </a:br>
            <a:r>
              <a:rPr lang="en-GB" sz="2400">
                <a:solidFill>
                  <a:srgbClr val="38761D"/>
                </a:solidFill>
              </a:rPr>
              <a:t>lower scheduling priority in kernel scheduler.</a:t>
            </a:r>
          </a:p>
        </p:txBody>
      </p:sp>
      <p:sp>
        <p:nvSpPr>
          <p:cNvPr id="865" name="Shape 865"/>
          <p:cNvSpPr txBox="1"/>
          <p:nvPr/>
        </p:nvSpPr>
        <p:spPr>
          <a:xfrm>
            <a:off x="3668225" y="6455503"/>
            <a:ext cx="4863299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>
                <a:solidFill>
                  <a:srgbClr val="999999"/>
                </a:solidFill>
              </a:rPr>
              <a:t>Figures from M. Schwarzkopf, “Operating system support for warehouse-scale computing”, PhD thesis, University of Cambridge, 2015 (to appear).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62" y="2547299"/>
            <a:ext cx="8859674" cy="1532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Shape 67"/>
          <p:cNvGrpSpPr/>
          <p:nvPr/>
        </p:nvGrpSpPr>
        <p:grpSpPr>
          <a:xfrm>
            <a:off x="4452649" y="3537048"/>
            <a:ext cx="4554900" cy="2331476"/>
            <a:chOff x="4452649" y="3537048"/>
            <a:chExt cx="4554900" cy="2331476"/>
          </a:xfrm>
        </p:grpSpPr>
        <p:sp>
          <p:nvSpPr>
            <p:cNvPr id="68" name="Shape 68"/>
            <p:cNvSpPr/>
            <p:nvPr/>
          </p:nvSpPr>
          <p:spPr>
            <a:xfrm>
              <a:off x="8359250" y="3537048"/>
              <a:ext cx="642600" cy="261600"/>
            </a:xfrm>
            <a:prstGeom prst="roundRect">
              <a:avLst>
                <a:gd fmla="val 0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69" name="Shape 69"/>
            <p:cNvPicPr preferRelativeResize="0"/>
            <p:nvPr/>
          </p:nvPicPr>
          <p:blipFill rotWithShape="1">
            <a:blip r:embed="rId3">
              <a:alphaModFix/>
            </a:blip>
            <a:srcRect b="0" l="86318" r="0" t="46027"/>
            <a:stretch/>
          </p:blipFill>
          <p:spPr>
            <a:xfrm>
              <a:off x="4458275" y="3980625"/>
              <a:ext cx="2752298" cy="187775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cxnSp>
          <p:nvCxnSpPr>
            <p:cNvPr id="70" name="Shape 70"/>
            <p:cNvCxnSpPr/>
            <p:nvPr/>
          </p:nvCxnSpPr>
          <p:spPr>
            <a:xfrm flipH="1" rot="10800000">
              <a:off x="7221950" y="3798525"/>
              <a:ext cx="1785600" cy="2069999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1" name="Shape 71"/>
            <p:cNvCxnSpPr/>
            <p:nvPr/>
          </p:nvCxnSpPr>
          <p:spPr>
            <a:xfrm flipH="1" rot="10800000">
              <a:off x="7227625" y="3798375"/>
              <a:ext cx="1143000" cy="620099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2" name="Shape 72"/>
            <p:cNvCxnSpPr/>
            <p:nvPr/>
          </p:nvCxnSpPr>
          <p:spPr>
            <a:xfrm flipH="1">
              <a:off x="4452649" y="3542725"/>
              <a:ext cx="3912300" cy="432299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3" name="Shape 73"/>
            <p:cNvCxnSpPr/>
            <p:nvPr/>
          </p:nvCxnSpPr>
          <p:spPr>
            <a:xfrm flipH="1" rot="10800000">
              <a:off x="7227650" y="3548448"/>
              <a:ext cx="1774200" cy="426599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74" name="Shape 74"/>
          <p:cNvGrpSpPr/>
          <p:nvPr/>
        </p:nvGrpSpPr>
        <p:grpSpPr>
          <a:xfrm>
            <a:off x="1643474" y="1501250"/>
            <a:ext cx="6704400" cy="1129325"/>
            <a:chOff x="1643474" y="1501250"/>
            <a:chExt cx="6704400" cy="1129325"/>
          </a:xfrm>
        </p:grpSpPr>
        <p:sp>
          <p:nvSpPr>
            <p:cNvPr id="75" name="Shape 75"/>
            <p:cNvSpPr/>
            <p:nvPr/>
          </p:nvSpPr>
          <p:spPr>
            <a:xfrm flipH="1" rot="5400000">
              <a:off x="4813724" y="-903575"/>
              <a:ext cx="363899" cy="6704400"/>
            </a:xfrm>
            <a:prstGeom prst="rightBrace">
              <a:avLst>
                <a:gd fmla="val 84384" name="adj1"/>
                <a:gd fmla="val 50042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 txBox="1"/>
            <p:nvPr/>
          </p:nvSpPr>
          <p:spPr>
            <a:xfrm>
              <a:off x="3013875" y="1501250"/>
              <a:ext cx="3946500" cy="693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-GB" sz="3000">
                  <a:solidFill>
                    <a:srgbClr val="FF0000"/>
                  </a:solidFill>
                  <a:latin typeface="Droid Sans"/>
                  <a:ea typeface="Droid Sans"/>
                  <a:cs typeface="Droid Sans"/>
                  <a:sym typeface="Droid Sans"/>
                </a:rPr>
                <a:t>What happens here?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Borg/Omega: workloads</a:t>
            </a:r>
          </a:p>
        </p:txBody>
      </p:sp>
      <p:pic>
        <p:nvPicPr>
          <p:cNvPr id="871" name="Shape 8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6794"/>
            <a:ext cx="4652199" cy="344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Shape 8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050" y="1233225"/>
            <a:ext cx="4515575" cy="34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Shape 873"/>
          <p:cNvSpPr txBox="1"/>
          <p:nvPr/>
        </p:nvSpPr>
        <p:spPr>
          <a:xfrm>
            <a:off x="681900" y="4828450"/>
            <a:ext cx="8004899" cy="903899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-GB" sz="2400">
                <a:solidFill>
                  <a:srgbClr val="38761D"/>
                </a:solidFill>
              </a:rPr>
              <a:t>Service workloads access memory more frequently:</a:t>
            </a:r>
            <a:r>
              <a:rPr lang="en-GB" sz="2400">
                <a:solidFill>
                  <a:srgbClr val="38761D"/>
                </a:solidFill>
              </a:rPr>
              <a:t> larger working sets, less I/O.</a:t>
            </a:r>
          </a:p>
        </p:txBody>
      </p:sp>
      <p:sp>
        <p:nvSpPr>
          <p:cNvPr id="874" name="Shape 874"/>
          <p:cNvSpPr txBox="1"/>
          <p:nvPr/>
        </p:nvSpPr>
        <p:spPr>
          <a:xfrm>
            <a:off x="3668225" y="6455503"/>
            <a:ext cx="4863299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>
                <a:solidFill>
                  <a:srgbClr val="999999"/>
                </a:solidFill>
              </a:rPr>
              <a:t>Figures from M. Schwarzkopf, “Operating system support for warehouse-scale computing”, PhD thesis, University of Cambridge, 2015 (to appear).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How’s this different to HPC?</a:t>
            </a:r>
          </a:p>
        </p:txBody>
      </p:sp>
      <p:sp>
        <p:nvSpPr>
          <p:cNvPr id="880" name="Shape 88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GB" sz="2700"/>
              <a:t>Generally </a:t>
            </a:r>
            <a:r>
              <a:rPr b="1" lang="en-GB" sz="2700">
                <a:solidFill>
                  <a:srgbClr val="980000"/>
                </a:solidFill>
              </a:rPr>
              <a:t>avoid tight synchronization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-GB" sz="2100"/>
              <a:t>No barrier-syncs!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-GB" sz="2100"/>
              <a:t>Asynchronous replication, eventual consistency</a:t>
            </a:r>
            <a:br>
              <a:rPr lang="en-GB" sz="2100"/>
            </a:b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GB" sz="2700"/>
              <a:t>Much more </a:t>
            </a:r>
            <a:r>
              <a:rPr b="1" lang="en-GB" sz="2700">
                <a:solidFill>
                  <a:srgbClr val="980000"/>
                </a:solidFill>
              </a:rPr>
              <a:t>data-intensive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-GB" sz="2100"/>
              <a:t>Lower compute-to-data ratio</a:t>
            </a:r>
            <a:br>
              <a:rPr lang="en-GB" sz="2100"/>
            </a:br>
          </a:p>
          <a:p>
            <a:pPr indent="-228600" lvl="0" marL="457200">
              <a:spcBef>
                <a:spcPts val="0"/>
              </a:spcBef>
              <a:buSzPct val="100000"/>
            </a:pPr>
            <a:r>
              <a:rPr lang="en-GB" sz="2700"/>
              <a:t>Aggressive </a:t>
            </a:r>
            <a:r>
              <a:rPr b="1" lang="en-GB" sz="2700">
                <a:solidFill>
                  <a:srgbClr val="980000"/>
                </a:solidFill>
              </a:rPr>
              <a:t>resource sharing</a:t>
            </a:r>
            <a:r>
              <a:rPr lang="en-GB" sz="2700"/>
              <a:t> for utilization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Shape 8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2" y="1385887"/>
            <a:ext cx="86772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Shape 886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The </a:t>
            </a:r>
            <a:r>
              <a:rPr lang="en-GB">
                <a:solidFill>
                  <a:srgbClr val="0B5394"/>
                </a:solidFill>
              </a:rPr>
              <a:t>facebook</a:t>
            </a:r>
            <a:r>
              <a:rPr lang="en-GB"/>
              <a:t> Stack</a:t>
            </a:r>
          </a:p>
        </p:txBody>
      </p:sp>
      <p:sp>
        <p:nvSpPr>
          <p:cNvPr id="887" name="Shape 887"/>
          <p:cNvSpPr txBox="1"/>
          <p:nvPr/>
        </p:nvSpPr>
        <p:spPr>
          <a:xfrm>
            <a:off x="3668225" y="6455503"/>
            <a:ext cx="4863299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>
                <a:solidFill>
                  <a:srgbClr val="999999"/>
                </a:solidFill>
              </a:rPr>
              <a:t>Figure from M. Schwarzkopf, “Operating system support for warehouse-scale computing”, PhD thesis, University of Cambridge, 2015 (to appear).</a:t>
            </a:r>
          </a:p>
        </p:txBody>
      </p:sp>
      <p:sp>
        <p:nvSpPr>
          <p:cNvPr id="888" name="Shape 888"/>
          <p:cNvSpPr txBox="1"/>
          <p:nvPr/>
        </p:nvSpPr>
        <p:spPr>
          <a:xfrm>
            <a:off x="1267725" y="6155400"/>
            <a:ext cx="7804799" cy="36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/>
              <a:t>Details &amp; Bibliography: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http://malteschwarzkopf.de/research/assets/facebook-stack.pdf</a:t>
            </a:r>
            <a:r>
              <a:rPr lang="en-GB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Shape 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2" y="1385887"/>
            <a:ext cx="86772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Shape 894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The </a:t>
            </a:r>
            <a:r>
              <a:rPr lang="en-GB">
                <a:solidFill>
                  <a:srgbClr val="0B5394"/>
                </a:solidFill>
              </a:rPr>
              <a:t>facebook</a:t>
            </a:r>
            <a:r>
              <a:rPr lang="en-GB"/>
              <a:t> Stack</a:t>
            </a:r>
          </a:p>
        </p:txBody>
      </p:sp>
      <p:sp>
        <p:nvSpPr>
          <p:cNvPr id="895" name="Shape 895"/>
          <p:cNvSpPr txBox="1"/>
          <p:nvPr/>
        </p:nvSpPr>
        <p:spPr>
          <a:xfrm rot="1418204">
            <a:off x="3502872" y="4492389"/>
            <a:ext cx="1205428" cy="5459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-GB" sz="3000">
                <a:solidFill>
                  <a:srgbClr val="FF0000"/>
                </a:solidFill>
                <a:latin typeface="Indie Flower"/>
                <a:ea typeface="Indie Flower"/>
                <a:cs typeface="Indie Flower"/>
                <a:sym typeface="Indie Flower"/>
              </a:rPr>
              <a:t>GFS</a:t>
            </a:r>
          </a:p>
        </p:txBody>
      </p:sp>
      <p:sp>
        <p:nvSpPr>
          <p:cNvPr id="896" name="Shape 896"/>
          <p:cNvSpPr txBox="1"/>
          <p:nvPr/>
        </p:nvSpPr>
        <p:spPr>
          <a:xfrm rot="-582261">
            <a:off x="1700451" y="3915013"/>
            <a:ext cx="1646256" cy="5459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3000">
                <a:solidFill>
                  <a:srgbClr val="FF0000"/>
                </a:solidFill>
                <a:latin typeface="Indie Flower"/>
                <a:ea typeface="Indie Flower"/>
                <a:cs typeface="Indie Flower"/>
                <a:sym typeface="Indie Flower"/>
              </a:rPr>
              <a:t>BigTable</a:t>
            </a:r>
          </a:p>
        </p:txBody>
      </p:sp>
      <p:sp>
        <p:nvSpPr>
          <p:cNvPr id="897" name="Shape 897"/>
          <p:cNvSpPr txBox="1"/>
          <p:nvPr/>
        </p:nvSpPr>
        <p:spPr>
          <a:xfrm rot="-190361">
            <a:off x="1658495" y="2415280"/>
            <a:ext cx="2135673" cy="5459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3000">
                <a:solidFill>
                  <a:srgbClr val="FF0000"/>
                </a:solidFill>
                <a:latin typeface="Indie Flower"/>
                <a:ea typeface="Indie Flower"/>
                <a:cs typeface="Indie Flower"/>
                <a:sym typeface="Indie Flower"/>
              </a:rPr>
              <a:t>MapReduce</a:t>
            </a:r>
          </a:p>
        </p:txBody>
      </p:sp>
      <p:sp>
        <p:nvSpPr>
          <p:cNvPr id="898" name="Shape 898"/>
          <p:cNvSpPr txBox="1"/>
          <p:nvPr/>
        </p:nvSpPr>
        <p:spPr>
          <a:xfrm>
            <a:off x="3668225" y="6455503"/>
            <a:ext cx="4863299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>
                <a:solidFill>
                  <a:srgbClr val="999999"/>
                </a:solidFill>
              </a:rPr>
              <a:t>Figure from M. Schwarzkopf, “Operating system support for warehouse-scale computing”, PhD thesis, University of Cambridge, 2015 (to appear).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1267725" y="6155400"/>
            <a:ext cx="7804799" cy="36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/>
              <a:t>Details &amp; Bibliography: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http://malteschwarzkopf.de/research/assets/facebook-stack.pdf</a:t>
            </a:r>
            <a:r>
              <a:rPr lang="en-GB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Shape 9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2" y="1385887"/>
            <a:ext cx="86772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Shape 905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The </a:t>
            </a:r>
            <a:r>
              <a:rPr lang="en-GB">
                <a:solidFill>
                  <a:srgbClr val="0B5394"/>
                </a:solidFill>
              </a:rPr>
              <a:t>facebook</a:t>
            </a:r>
            <a:r>
              <a:rPr lang="en-GB"/>
              <a:t> Stack</a:t>
            </a:r>
          </a:p>
        </p:txBody>
      </p:sp>
      <p:sp>
        <p:nvSpPr>
          <p:cNvPr id="906" name="Shape 906"/>
          <p:cNvSpPr/>
          <p:nvPr/>
        </p:nvSpPr>
        <p:spPr>
          <a:xfrm>
            <a:off x="2135325" y="3258375"/>
            <a:ext cx="2152200" cy="534600"/>
          </a:xfrm>
          <a:prstGeom prst="rect">
            <a:avLst/>
          </a:prstGeom>
          <a:solidFill>
            <a:srgbClr val="9FC5E8">
              <a:alpha val="4423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7" name="Shape 907"/>
          <p:cNvSpPr/>
          <p:nvPr/>
        </p:nvSpPr>
        <p:spPr>
          <a:xfrm>
            <a:off x="3215773" y="3940748"/>
            <a:ext cx="2152200" cy="534600"/>
          </a:xfrm>
          <a:prstGeom prst="rect">
            <a:avLst/>
          </a:prstGeom>
          <a:solidFill>
            <a:srgbClr val="9FC5E8">
              <a:alpha val="4423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8" name="Shape 908"/>
          <p:cNvSpPr txBox="1"/>
          <p:nvPr/>
        </p:nvSpPr>
        <p:spPr>
          <a:xfrm>
            <a:off x="3668225" y="6455503"/>
            <a:ext cx="4863299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>
                <a:solidFill>
                  <a:srgbClr val="999999"/>
                </a:solidFill>
              </a:rPr>
              <a:t>Figure from M. Schwarzkopf, “Operating system support for warehouse-scale computing”, PhD thesis, University of Cambridge, 2015 (to appear).</a:t>
            </a:r>
          </a:p>
        </p:txBody>
      </p:sp>
      <p:sp>
        <p:nvSpPr>
          <p:cNvPr id="909" name="Shape 909"/>
          <p:cNvSpPr txBox="1"/>
          <p:nvPr/>
        </p:nvSpPr>
        <p:spPr>
          <a:xfrm>
            <a:off x="1267725" y="6155400"/>
            <a:ext cx="7804799" cy="36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/>
              <a:t>Details &amp; Bibliography: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http://malteschwarzkopf.de/research/assets/facebook-stack.pdf</a:t>
            </a:r>
            <a:r>
              <a:rPr lang="en-GB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Haystack &amp; f4</a:t>
            </a:r>
          </a:p>
        </p:txBody>
      </p:sp>
      <p:sp>
        <p:nvSpPr>
          <p:cNvPr id="915" name="Shape 915"/>
          <p:cNvSpPr txBox="1"/>
          <p:nvPr>
            <p:ph idx="1" type="body"/>
          </p:nvPr>
        </p:nvSpPr>
        <p:spPr>
          <a:xfrm>
            <a:off x="457200" y="12954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-GB">
                <a:solidFill>
                  <a:schemeClr val="accent1"/>
                </a:solidFill>
              </a:rPr>
              <a:t>Blob stores</a:t>
            </a:r>
            <a:r>
              <a:rPr lang="en-GB"/>
              <a:t>, hold photos, videos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en-GB"/>
              <a:t>not:</a:t>
            </a:r>
            <a:r>
              <a:rPr lang="en-GB"/>
              <a:t> status updates, messages, like counts</a:t>
            </a:r>
            <a:br>
              <a:rPr lang="en-GB"/>
            </a:b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Items have a level of </a:t>
            </a:r>
            <a:r>
              <a:rPr b="1" lang="en-GB">
                <a:solidFill>
                  <a:schemeClr val="accent1"/>
                </a:solidFill>
              </a:rPr>
              <a:t>hotness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How many users are currently accessing this?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Baseline “cold” storage: MySQL</a:t>
            </a:r>
            <a:br>
              <a:rPr lang="en-GB"/>
            </a:b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Want to </a:t>
            </a:r>
            <a:r>
              <a:rPr b="1" lang="en-GB">
                <a:solidFill>
                  <a:schemeClr val="accent1"/>
                </a:solidFill>
              </a:rPr>
              <a:t>cache close to users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Reduces network traffic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Reduces latency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But cache capacity is limited!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Replicate for performance, not resilience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/>
          <p:nvPr>
            <p:ph type="title"/>
          </p:nvPr>
        </p:nvSpPr>
        <p:spPr>
          <a:xfrm>
            <a:off x="457200" y="2109730"/>
            <a:ext cx="8229600" cy="19901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GB" sz="4800"/>
              <a:t>What about </a:t>
            </a:r>
            <a:br>
              <a:rPr lang="en-GB" sz="4800"/>
            </a:br>
            <a:r>
              <a:rPr lang="en-GB" sz="4800"/>
              <a:t>other companies’ stacks?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How about other companies?</a:t>
            </a:r>
          </a:p>
        </p:txBody>
      </p:sp>
      <p:sp>
        <p:nvSpPr>
          <p:cNvPr id="926" name="Shape 92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Very similar stacks.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Microsoft, Yahoo, Twitter all similar in principle.</a:t>
            </a:r>
            <a:br>
              <a:rPr lang="en-GB"/>
            </a:b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Typical set-up: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Front-end serving systems and fast back-ends.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Batch data processing systems.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Multi-tier structured/unstructured storage hierarchy.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Coordination system and cluster scheduler.</a:t>
            </a:r>
            <a:br>
              <a:rPr lang="en-GB"/>
            </a:b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Minor differences owed to business focus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e.g., Amazon focused on inventory/shopping cart.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Open source software</a:t>
            </a:r>
          </a:p>
        </p:txBody>
      </p:sp>
      <p:sp>
        <p:nvSpPr>
          <p:cNvPr id="932" name="Shape 932"/>
          <p:cNvSpPr txBox="1"/>
          <p:nvPr>
            <p:ph idx="1" type="body"/>
          </p:nvPr>
        </p:nvSpPr>
        <p:spPr>
          <a:xfrm>
            <a:off x="457200" y="12954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i="1" lang="en-GB"/>
              <a:t>Lots of open reimplementations!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MapReduce → Hadoop, Spark, Metis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-GB"/>
              <a:t>GFS → HDFS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-GB"/>
              <a:t>BigTable → HBase, Cassandra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-GB"/>
              <a:t>Borg/Omega → Mesos, Firmament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GB"/>
              <a:t>But also some releases from companies…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-GB"/>
              <a:t>Presto (Facebook)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-GB"/>
              <a:t>Kubernetes (Google)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Current research</a:t>
            </a:r>
          </a:p>
        </p:txBody>
      </p:sp>
      <p:sp>
        <p:nvSpPr>
          <p:cNvPr id="938" name="Shape 938"/>
          <p:cNvSpPr txBox="1"/>
          <p:nvPr>
            <p:ph idx="1" type="body"/>
          </p:nvPr>
        </p:nvSpPr>
        <p:spPr>
          <a:xfrm>
            <a:off x="457200" y="914400"/>
            <a:ext cx="8229600" cy="5351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Many hot topics!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This distributed infrastructure is still new.</a:t>
            </a:r>
            <a:br>
              <a:rPr lang="en-GB"/>
            </a:b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Make many-core machines go further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Increase utilization, schedule better.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Deal with co-location interference.</a:t>
            </a:r>
            <a:br>
              <a:rPr lang="en-GB"/>
            </a:b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Rapid insights on huge datasets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Fast, incremental stream processing, e.g. Naiad.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Approximate analytics, e.g. BlinkDB.</a:t>
            </a:r>
            <a:br>
              <a:rPr lang="en-GB"/>
            </a:b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Distributed algorithms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New consensus systems, e.g. RAFT.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What happens in those 139ms?</a:t>
            </a:r>
          </a:p>
        </p:txBody>
      </p:sp>
      <p:sp>
        <p:nvSpPr>
          <p:cNvPr id="82" name="Shape 82"/>
          <p:cNvSpPr/>
          <p:nvPr/>
        </p:nvSpPr>
        <p:spPr>
          <a:xfrm>
            <a:off x="2918350" y="1387525"/>
            <a:ext cx="1853820" cy="1425923"/>
          </a:xfrm>
          <a:prstGeom prst="cloud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GB" sz="2200"/>
              <a:t>Internet</a:t>
            </a:r>
          </a:p>
        </p:txBody>
      </p:sp>
      <p:sp>
        <p:nvSpPr>
          <p:cNvPr id="83" name="Shape 83"/>
          <p:cNvSpPr/>
          <p:nvPr/>
        </p:nvSpPr>
        <p:spPr>
          <a:xfrm>
            <a:off x="1496700" y="1838900"/>
            <a:ext cx="1626300" cy="52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4590175" y="1838900"/>
            <a:ext cx="1626300" cy="52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6144900" y="1148600"/>
            <a:ext cx="2501999" cy="133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-GB" sz="4800">
                <a:solidFill>
                  <a:schemeClr val="hlink"/>
                </a:solidFill>
              </a:rPr>
              <a:t>G</a:t>
            </a:r>
            <a:r>
              <a:rPr b="1" lang="en-GB" sz="4800">
                <a:solidFill>
                  <a:srgbClr val="CC0000"/>
                </a:solidFill>
              </a:rPr>
              <a:t>o</a:t>
            </a:r>
            <a:r>
              <a:rPr b="1" lang="en-GB" sz="4800">
                <a:solidFill>
                  <a:srgbClr val="F1C232"/>
                </a:solidFill>
              </a:rPr>
              <a:t>o</a:t>
            </a:r>
            <a:r>
              <a:rPr b="1" lang="en-GB" sz="4800">
                <a:solidFill>
                  <a:schemeClr val="hlink"/>
                </a:solidFill>
              </a:rPr>
              <a:t>g</a:t>
            </a:r>
            <a:r>
              <a:rPr b="1" lang="en-GB" sz="4800">
                <a:solidFill>
                  <a:srgbClr val="38761D"/>
                </a:solidFill>
              </a:rPr>
              <a:t>l</a:t>
            </a:r>
            <a:r>
              <a:rPr b="1" lang="en-GB" sz="4800">
                <a:solidFill>
                  <a:srgbClr val="CC0000"/>
                </a:solidFill>
              </a:rPr>
              <a:t>e</a:t>
            </a:r>
            <a:br>
              <a:rPr b="1" lang="en-GB" sz="4800">
                <a:solidFill>
                  <a:srgbClr val="CC0000"/>
                </a:solidFill>
              </a:rPr>
            </a:br>
            <a:r>
              <a:rPr b="1" lang="en-GB" sz="3000"/>
              <a:t>datacenter</a:t>
            </a:r>
          </a:p>
        </p:txBody>
      </p:sp>
      <p:grpSp>
        <p:nvGrpSpPr>
          <p:cNvPr id="86" name="Shape 86"/>
          <p:cNvGrpSpPr/>
          <p:nvPr/>
        </p:nvGrpSpPr>
        <p:grpSpPr>
          <a:xfrm>
            <a:off x="432175" y="1296500"/>
            <a:ext cx="5026800" cy="1671899"/>
            <a:chOff x="432175" y="1296500"/>
            <a:chExt cx="5026800" cy="1671899"/>
          </a:xfrm>
        </p:grpSpPr>
        <p:cxnSp>
          <p:nvCxnSpPr>
            <p:cNvPr id="87" name="Shape 87"/>
            <p:cNvCxnSpPr/>
            <p:nvPr/>
          </p:nvCxnSpPr>
          <p:spPr>
            <a:xfrm>
              <a:off x="432175" y="2962700"/>
              <a:ext cx="50268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88" name="Shape 88"/>
            <p:cNvCxnSpPr/>
            <p:nvPr/>
          </p:nvCxnSpPr>
          <p:spPr>
            <a:xfrm rot="10800000">
              <a:off x="5424975" y="1296500"/>
              <a:ext cx="0" cy="1671899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lg" w="lg" type="none"/>
              <a:tailEnd len="lg" w="lg" type="none"/>
            </a:ln>
          </p:spPr>
        </p:cxnSp>
      </p:grpSp>
      <p:sp>
        <p:nvSpPr>
          <p:cNvPr id="89" name="Shape 89"/>
          <p:cNvSpPr txBox="1"/>
          <p:nvPr/>
        </p:nvSpPr>
        <p:spPr>
          <a:xfrm>
            <a:off x="-68225" y="1637750"/>
            <a:ext cx="16263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GB" sz="2400"/>
              <a:t>Your computer</a:t>
            </a:r>
          </a:p>
        </p:txBody>
      </p:sp>
      <p:grpSp>
        <p:nvGrpSpPr>
          <p:cNvPr id="90" name="Shape 90"/>
          <p:cNvGrpSpPr/>
          <p:nvPr/>
        </p:nvGrpSpPr>
        <p:grpSpPr>
          <a:xfrm>
            <a:off x="5964669" y="2479350"/>
            <a:ext cx="2710055" cy="1311226"/>
            <a:chOff x="5964669" y="2479350"/>
            <a:chExt cx="2710055" cy="1311226"/>
          </a:xfrm>
        </p:grpSpPr>
        <p:grpSp>
          <p:nvGrpSpPr>
            <p:cNvPr id="91" name="Shape 91"/>
            <p:cNvGrpSpPr/>
            <p:nvPr/>
          </p:nvGrpSpPr>
          <p:grpSpPr>
            <a:xfrm>
              <a:off x="5964669" y="2968400"/>
              <a:ext cx="2710055" cy="822176"/>
              <a:chOff x="6102819" y="2805775"/>
              <a:chExt cx="2710055" cy="822176"/>
            </a:xfrm>
          </p:grpSpPr>
          <p:sp>
            <p:nvSpPr>
              <p:cNvPr id="92" name="Shape 92"/>
              <p:cNvSpPr/>
              <p:nvPr/>
            </p:nvSpPr>
            <p:spPr>
              <a:xfrm>
                <a:off x="6310875" y="2805775"/>
                <a:ext cx="2501999" cy="591299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2000"/>
              </a:p>
            </p:txBody>
          </p:sp>
          <p:sp>
            <p:nvSpPr>
              <p:cNvPr id="93" name="Shape 93"/>
              <p:cNvSpPr/>
              <p:nvPr/>
            </p:nvSpPr>
            <p:spPr>
              <a:xfrm>
                <a:off x="6216475" y="2911550"/>
                <a:ext cx="2501999" cy="591299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2000"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6102819" y="3036651"/>
                <a:ext cx="2501999" cy="591299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algn="ctr">
                  <a:spcBef>
                    <a:spcPts val="0"/>
                  </a:spcBef>
                  <a:buNone/>
                </a:pPr>
                <a:r>
                  <a:rPr lang="en-GB" sz="2000"/>
                  <a:t>Front-end web server</a:t>
                </a:r>
              </a:p>
            </p:txBody>
          </p:sp>
        </p:grpSp>
        <p:sp>
          <p:nvSpPr>
            <p:cNvPr id="95" name="Shape 95"/>
            <p:cNvSpPr/>
            <p:nvPr/>
          </p:nvSpPr>
          <p:spPr>
            <a:xfrm rot="5400000">
              <a:off x="7053150" y="2484299"/>
              <a:ext cx="533099" cy="523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Shape 96"/>
          <p:cNvGrpSpPr/>
          <p:nvPr/>
        </p:nvGrpSpPr>
        <p:grpSpPr>
          <a:xfrm>
            <a:off x="6705523" y="3790576"/>
            <a:ext cx="2097254" cy="2071076"/>
            <a:chOff x="6705523" y="3790576"/>
            <a:chExt cx="2097254" cy="2071076"/>
          </a:xfrm>
        </p:grpSpPr>
        <p:grpSp>
          <p:nvGrpSpPr>
            <p:cNvPr id="97" name="Shape 97"/>
            <p:cNvGrpSpPr/>
            <p:nvPr/>
          </p:nvGrpSpPr>
          <p:grpSpPr>
            <a:xfrm>
              <a:off x="6705523" y="4269424"/>
              <a:ext cx="2097254" cy="1592228"/>
              <a:chOff x="153625" y="3888519"/>
              <a:chExt cx="2655425" cy="1820730"/>
            </a:xfrm>
          </p:grpSpPr>
          <p:sp>
            <p:nvSpPr>
              <p:cNvPr id="98" name="Shape 98"/>
              <p:cNvSpPr/>
              <p:nvPr/>
            </p:nvSpPr>
            <p:spPr>
              <a:xfrm>
                <a:off x="1046417" y="3888519"/>
                <a:ext cx="956400" cy="450299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rPr lang="en-GB"/>
                  <a:t>G+ idx</a:t>
                </a:r>
              </a:p>
            </p:txBody>
          </p:sp>
          <p:sp>
            <p:nvSpPr>
              <p:cNvPr id="99" name="Shape 99"/>
              <p:cNvSpPr/>
              <p:nvPr/>
            </p:nvSpPr>
            <p:spPr>
              <a:xfrm>
                <a:off x="324162" y="4593612"/>
                <a:ext cx="841499" cy="450299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Shape 100"/>
              <p:cNvSpPr/>
              <p:nvPr/>
            </p:nvSpPr>
            <p:spPr>
              <a:xfrm>
                <a:off x="1778812" y="4593612"/>
                <a:ext cx="841499" cy="450299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Shape 101"/>
              <p:cNvSpPr/>
              <p:nvPr/>
            </p:nvSpPr>
            <p:spPr>
              <a:xfrm>
                <a:off x="153625" y="5258950"/>
                <a:ext cx="523200" cy="450299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Shape 102"/>
              <p:cNvSpPr/>
              <p:nvPr/>
            </p:nvSpPr>
            <p:spPr>
              <a:xfrm>
                <a:off x="864375" y="5258950"/>
                <a:ext cx="523200" cy="450299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Shape 103"/>
              <p:cNvSpPr/>
              <p:nvPr/>
            </p:nvSpPr>
            <p:spPr>
              <a:xfrm>
                <a:off x="1575112" y="5258950"/>
                <a:ext cx="523200" cy="450299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Shape 104"/>
              <p:cNvSpPr/>
              <p:nvPr/>
            </p:nvSpPr>
            <p:spPr>
              <a:xfrm>
                <a:off x="2285850" y="5258950"/>
                <a:ext cx="523200" cy="450299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5" name="Shape 105"/>
              <p:cNvCxnSpPr>
                <a:stCxn id="98" idx="2"/>
                <a:endCxn id="100" idx="0"/>
              </p:cNvCxnSpPr>
              <p:nvPr/>
            </p:nvCxnSpPr>
            <p:spPr>
              <a:xfrm flipH="1" rot="-5400000">
                <a:off x="1734617" y="4128819"/>
                <a:ext cx="255000" cy="675000"/>
              </a:xfrm>
              <a:prstGeom prst="curvedConnector3">
                <a:avLst>
                  <a:gd fmla="val 49959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  <p:cxnSp>
            <p:nvCxnSpPr>
              <p:cNvPr id="106" name="Shape 106"/>
              <p:cNvCxnSpPr>
                <a:stCxn id="98" idx="2"/>
                <a:endCxn id="99" idx="0"/>
              </p:cNvCxnSpPr>
              <p:nvPr/>
            </p:nvCxnSpPr>
            <p:spPr>
              <a:xfrm rot="5400000">
                <a:off x="1007267" y="4076469"/>
                <a:ext cx="255000" cy="779700"/>
              </a:xfrm>
              <a:prstGeom prst="curvedConnector3">
                <a:avLst>
                  <a:gd fmla="val 49959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  <p:cxnSp>
            <p:nvCxnSpPr>
              <p:cNvPr id="107" name="Shape 107"/>
              <p:cNvCxnSpPr>
                <a:stCxn id="99" idx="2"/>
                <a:endCxn id="101" idx="0"/>
              </p:cNvCxnSpPr>
              <p:nvPr/>
            </p:nvCxnSpPr>
            <p:spPr>
              <a:xfrm rot="5400000">
                <a:off x="472512" y="4986612"/>
                <a:ext cx="215100" cy="329700"/>
              </a:xfrm>
              <a:prstGeom prst="curvedConnector3">
                <a:avLst>
                  <a:gd fmla="val 49985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  <p:cxnSp>
            <p:nvCxnSpPr>
              <p:cNvPr id="108" name="Shape 108"/>
              <p:cNvCxnSpPr>
                <a:stCxn id="99" idx="2"/>
                <a:endCxn id="102" idx="0"/>
              </p:cNvCxnSpPr>
              <p:nvPr/>
            </p:nvCxnSpPr>
            <p:spPr>
              <a:xfrm flipH="1" rot="-5400000">
                <a:off x="827862" y="4960962"/>
                <a:ext cx="215100" cy="381000"/>
              </a:xfrm>
              <a:prstGeom prst="curvedConnector3">
                <a:avLst>
                  <a:gd fmla="val 49985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  <p:cxnSp>
            <p:nvCxnSpPr>
              <p:cNvPr id="109" name="Shape 109"/>
              <p:cNvCxnSpPr>
                <a:stCxn id="100" idx="2"/>
                <a:endCxn id="103" idx="0"/>
              </p:cNvCxnSpPr>
              <p:nvPr/>
            </p:nvCxnSpPr>
            <p:spPr>
              <a:xfrm rot="5400000">
                <a:off x="1910662" y="4970112"/>
                <a:ext cx="215100" cy="362700"/>
              </a:xfrm>
              <a:prstGeom prst="curvedConnector3">
                <a:avLst>
                  <a:gd fmla="val 49985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  <p:cxnSp>
            <p:nvCxnSpPr>
              <p:cNvPr id="110" name="Shape 110"/>
              <p:cNvCxnSpPr>
                <a:stCxn id="100" idx="2"/>
                <a:endCxn id="104" idx="0"/>
              </p:cNvCxnSpPr>
              <p:nvPr/>
            </p:nvCxnSpPr>
            <p:spPr>
              <a:xfrm flipH="1" rot="-5400000">
                <a:off x="2266012" y="4977462"/>
                <a:ext cx="215100" cy="348000"/>
              </a:xfrm>
              <a:prstGeom prst="curvedConnector3">
                <a:avLst>
                  <a:gd fmla="val 49985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</p:grpSp>
        <p:cxnSp>
          <p:nvCxnSpPr>
            <p:cNvPr id="111" name="Shape 111"/>
            <p:cNvCxnSpPr>
              <a:stCxn id="94" idx="2"/>
              <a:endCxn id="98" idx="0"/>
            </p:cNvCxnSpPr>
            <p:nvPr/>
          </p:nvCxnSpPr>
          <p:spPr>
            <a:xfrm flipH="1" rot="-5400000">
              <a:off x="7262619" y="3743626"/>
              <a:ext cx="478800" cy="572700"/>
            </a:xfrm>
            <a:prstGeom prst="curvedConnector3">
              <a:avLst>
                <a:gd fmla="val 50005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112" name="Shape 112"/>
          <p:cNvGrpSpPr/>
          <p:nvPr/>
        </p:nvGrpSpPr>
        <p:grpSpPr>
          <a:xfrm>
            <a:off x="3435775" y="3790576"/>
            <a:ext cx="3779894" cy="2071073"/>
            <a:chOff x="3435775" y="3790576"/>
            <a:chExt cx="3779894" cy="2071073"/>
          </a:xfrm>
        </p:grpSpPr>
        <p:grpSp>
          <p:nvGrpSpPr>
            <p:cNvPr id="113" name="Shape 113"/>
            <p:cNvGrpSpPr/>
            <p:nvPr/>
          </p:nvGrpSpPr>
          <p:grpSpPr>
            <a:xfrm>
              <a:off x="3435775" y="4040925"/>
              <a:ext cx="2655425" cy="1820724"/>
              <a:chOff x="153625" y="3888525"/>
              <a:chExt cx="2655425" cy="1820724"/>
            </a:xfrm>
          </p:grpSpPr>
          <p:sp>
            <p:nvSpPr>
              <p:cNvPr id="114" name="Shape 114"/>
              <p:cNvSpPr/>
              <p:nvPr/>
            </p:nvSpPr>
            <p:spPr>
              <a:xfrm>
                <a:off x="1046403" y="3888525"/>
                <a:ext cx="841499" cy="450299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algn="ctr">
                  <a:spcBef>
                    <a:spcPts val="0"/>
                  </a:spcBef>
                  <a:buNone/>
                </a:pPr>
                <a:r>
                  <a:rPr lang="en-GB"/>
                  <a:t>places idx</a:t>
                </a:r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324162" y="4593612"/>
                <a:ext cx="841499" cy="450299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1778812" y="4593612"/>
                <a:ext cx="841499" cy="450299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>
                <a:off x="153625" y="5258950"/>
                <a:ext cx="523200" cy="450299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864375" y="5258950"/>
                <a:ext cx="523200" cy="450299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Shape 119"/>
              <p:cNvSpPr/>
              <p:nvPr/>
            </p:nvSpPr>
            <p:spPr>
              <a:xfrm>
                <a:off x="1575112" y="5258950"/>
                <a:ext cx="523200" cy="450299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>
                <a:off x="2285850" y="5258950"/>
                <a:ext cx="523200" cy="450299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1" name="Shape 121"/>
              <p:cNvCxnSpPr>
                <a:stCxn id="114" idx="2"/>
                <a:endCxn id="116" idx="0"/>
              </p:cNvCxnSpPr>
              <p:nvPr/>
            </p:nvCxnSpPr>
            <p:spPr>
              <a:xfrm flipH="1" rot="-5400000">
                <a:off x="1705953" y="4100024"/>
                <a:ext cx="254700" cy="732299"/>
              </a:xfrm>
              <a:prstGeom prst="curvedConnector3">
                <a:avLst>
                  <a:gd fmla="val 50017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  <p:cxnSp>
            <p:nvCxnSpPr>
              <p:cNvPr id="122" name="Shape 122"/>
              <p:cNvCxnSpPr>
                <a:stCxn id="114" idx="2"/>
                <a:endCxn id="115" idx="0"/>
              </p:cNvCxnSpPr>
              <p:nvPr/>
            </p:nvCxnSpPr>
            <p:spPr>
              <a:xfrm rot="5400000">
                <a:off x="978753" y="4105124"/>
                <a:ext cx="254700" cy="722100"/>
              </a:xfrm>
              <a:prstGeom prst="curvedConnector3">
                <a:avLst>
                  <a:gd fmla="val 50017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  <p:cxnSp>
            <p:nvCxnSpPr>
              <p:cNvPr id="123" name="Shape 123"/>
              <p:cNvCxnSpPr>
                <a:stCxn id="115" idx="2"/>
                <a:endCxn id="117" idx="0"/>
              </p:cNvCxnSpPr>
              <p:nvPr/>
            </p:nvCxnSpPr>
            <p:spPr>
              <a:xfrm rot="5400000">
                <a:off x="472512" y="4986612"/>
                <a:ext cx="215100" cy="329700"/>
              </a:xfrm>
              <a:prstGeom prst="curvedConnector3">
                <a:avLst>
                  <a:gd fmla="val 49985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  <p:cxnSp>
            <p:nvCxnSpPr>
              <p:cNvPr id="124" name="Shape 124"/>
              <p:cNvCxnSpPr>
                <a:stCxn id="115" idx="2"/>
                <a:endCxn id="118" idx="0"/>
              </p:cNvCxnSpPr>
              <p:nvPr/>
            </p:nvCxnSpPr>
            <p:spPr>
              <a:xfrm flipH="1" rot="-5400000">
                <a:off x="827862" y="4960962"/>
                <a:ext cx="215100" cy="381000"/>
              </a:xfrm>
              <a:prstGeom prst="curvedConnector3">
                <a:avLst>
                  <a:gd fmla="val 49985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  <p:cxnSp>
            <p:nvCxnSpPr>
              <p:cNvPr id="125" name="Shape 125"/>
              <p:cNvCxnSpPr>
                <a:stCxn id="116" idx="2"/>
                <a:endCxn id="119" idx="0"/>
              </p:cNvCxnSpPr>
              <p:nvPr/>
            </p:nvCxnSpPr>
            <p:spPr>
              <a:xfrm rot="5400000">
                <a:off x="1910662" y="4970112"/>
                <a:ext cx="215100" cy="362700"/>
              </a:xfrm>
              <a:prstGeom prst="curvedConnector3">
                <a:avLst>
                  <a:gd fmla="val 49985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  <p:cxnSp>
            <p:nvCxnSpPr>
              <p:cNvPr id="126" name="Shape 126"/>
              <p:cNvCxnSpPr>
                <a:stCxn id="116" idx="2"/>
                <a:endCxn id="120" idx="0"/>
              </p:cNvCxnSpPr>
              <p:nvPr/>
            </p:nvCxnSpPr>
            <p:spPr>
              <a:xfrm flipH="1" rot="-5400000">
                <a:off x="2266012" y="4977462"/>
                <a:ext cx="215100" cy="348000"/>
              </a:xfrm>
              <a:prstGeom prst="curvedConnector3">
                <a:avLst>
                  <a:gd fmla="val 49985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</p:grpSp>
        <p:cxnSp>
          <p:nvCxnSpPr>
            <p:cNvPr id="127" name="Shape 127"/>
            <p:cNvCxnSpPr>
              <a:stCxn id="94" idx="2"/>
              <a:endCxn id="114" idx="0"/>
            </p:cNvCxnSpPr>
            <p:nvPr/>
          </p:nvCxnSpPr>
          <p:spPr>
            <a:xfrm rot="5400000">
              <a:off x="5857419" y="2682526"/>
              <a:ext cx="250200" cy="2466300"/>
            </a:xfrm>
            <a:prstGeom prst="curvedConnector3">
              <a:avLst>
                <a:gd fmla="val 50030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128" name="Shape 128"/>
          <p:cNvGrpSpPr/>
          <p:nvPr/>
        </p:nvGrpSpPr>
        <p:grpSpPr>
          <a:xfrm>
            <a:off x="153625" y="3494926"/>
            <a:ext cx="5811044" cy="2366723"/>
            <a:chOff x="153625" y="3494926"/>
            <a:chExt cx="5811044" cy="2366723"/>
          </a:xfrm>
        </p:grpSpPr>
        <p:grpSp>
          <p:nvGrpSpPr>
            <p:cNvPr id="129" name="Shape 129"/>
            <p:cNvGrpSpPr/>
            <p:nvPr/>
          </p:nvGrpSpPr>
          <p:grpSpPr>
            <a:xfrm>
              <a:off x="153625" y="4040925"/>
              <a:ext cx="2655425" cy="1820724"/>
              <a:chOff x="153625" y="3888525"/>
              <a:chExt cx="2655425" cy="1820724"/>
            </a:xfrm>
          </p:grpSpPr>
          <p:sp>
            <p:nvSpPr>
              <p:cNvPr id="130" name="Shape 130"/>
              <p:cNvSpPr/>
              <p:nvPr/>
            </p:nvSpPr>
            <p:spPr>
              <a:xfrm>
                <a:off x="1046403" y="3888525"/>
                <a:ext cx="841499" cy="450299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algn="ctr">
                  <a:spcBef>
                    <a:spcPts val="0"/>
                  </a:spcBef>
                  <a:buNone/>
                </a:pPr>
                <a:r>
                  <a:rPr lang="en-GB"/>
                  <a:t>web idx</a:t>
                </a:r>
              </a:p>
            </p:txBody>
          </p:sp>
          <p:sp>
            <p:nvSpPr>
              <p:cNvPr id="131" name="Shape 131"/>
              <p:cNvSpPr/>
              <p:nvPr/>
            </p:nvSpPr>
            <p:spPr>
              <a:xfrm>
                <a:off x="324162" y="4593612"/>
                <a:ext cx="841499" cy="450299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1778812" y="4593612"/>
                <a:ext cx="841499" cy="450299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Shape 133"/>
              <p:cNvSpPr/>
              <p:nvPr/>
            </p:nvSpPr>
            <p:spPr>
              <a:xfrm>
                <a:off x="153625" y="5258950"/>
                <a:ext cx="523200" cy="450299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Shape 134"/>
              <p:cNvSpPr/>
              <p:nvPr/>
            </p:nvSpPr>
            <p:spPr>
              <a:xfrm>
                <a:off x="864375" y="5258950"/>
                <a:ext cx="523200" cy="450299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Shape 135"/>
              <p:cNvSpPr/>
              <p:nvPr/>
            </p:nvSpPr>
            <p:spPr>
              <a:xfrm>
                <a:off x="1575112" y="5258950"/>
                <a:ext cx="523200" cy="450299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Shape 136"/>
              <p:cNvSpPr/>
              <p:nvPr/>
            </p:nvSpPr>
            <p:spPr>
              <a:xfrm>
                <a:off x="2285850" y="5258950"/>
                <a:ext cx="523200" cy="450299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7" name="Shape 137"/>
              <p:cNvCxnSpPr>
                <a:stCxn id="130" idx="2"/>
                <a:endCxn id="132" idx="0"/>
              </p:cNvCxnSpPr>
              <p:nvPr/>
            </p:nvCxnSpPr>
            <p:spPr>
              <a:xfrm flipH="1" rot="-5400000">
                <a:off x="1705953" y="4100024"/>
                <a:ext cx="254700" cy="732299"/>
              </a:xfrm>
              <a:prstGeom prst="curvedConnector3">
                <a:avLst>
                  <a:gd fmla="val 50017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  <p:cxnSp>
            <p:nvCxnSpPr>
              <p:cNvPr id="138" name="Shape 138"/>
              <p:cNvCxnSpPr>
                <a:stCxn id="130" idx="2"/>
                <a:endCxn id="131" idx="0"/>
              </p:cNvCxnSpPr>
              <p:nvPr/>
            </p:nvCxnSpPr>
            <p:spPr>
              <a:xfrm rot="5400000">
                <a:off x="978753" y="4105124"/>
                <a:ext cx="254700" cy="722100"/>
              </a:xfrm>
              <a:prstGeom prst="curvedConnector3">
                <a:avLst>
                  <a:gd fmla="val 50017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  <p:cxnSp>
            <p:nvCxnSpPr>
              <p:cNvPr id="139" name="Shape 139"/>
              <p:cNvCxnSpPr>
                <a:stCxn id="131" idx="2"/>
                <a:endCxn id="133" idx="0"/>
              </p:cNvCxnSpPr>
              <p:nvPr/>
            </p:nvCxnSpPr>
            <p:spPr>
              <a:xfrm rot="5400000">
                <a:off x="472512" y="4986612"/>
                <a:ext cx="215100" cy="329700"/>
              </a:xfrm>
              <a:prstGeom prst="curvedConnector3">
                <a:avLst>
                  <a:gd fmla="val 49985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  <p:cxnSp>
            <p:nvCxnSpPr>
              <p:cNvPr id="140" name="Shape 140"/>
              <p:cNvCxnSpPr>
                <a:stCxn id="131" idx="2"/>
                <a:endCxn id="134" idx="0"/>
              </p:cNvCxnSpPr>
              <p:nvPr/>
            </p:nvCxnSpPr>
            <p:spPr>
              <a:xfrm flipH="1" rot="-5400000">
                <a:off x="827862" y="4960962"/>
                <a:ext cx="215100" cy="381000"/>
              </a:xfrm>
              <a:prstGeom prst="curvedConnector3">
                <a:avLst>
                  <a:gd fmla="val 49985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  <p:cxnSp>
            <p:nvCxnSpPr>
              <p:cNvPr id="141" name="Shape 141"/>
              <p:cNvCxnSpPr>
                <a:stCxn id="132" idx="2"/>
                <a:endCxn id="135" idx="0"/>
              </p:cNvCxnSpPr>
              <p:nvPr/>
            </p:nvCxnSpPr>
            <p:spPr>
              <a:xfrm rot="5400000">
                <a:off x="1910662" y="4970112"/>
                <a:ext cx="215100" cy="362700"/>
              </a:xfrm>
              <a:prstGeom prst="curvedConnector3">
                <a:avLst>
                  <a:gd fmla="val 49985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  <p:cxnSp>
            <p:nvCxnSpPr>
              <p:cNvPr id="142" name="Shape 142"/>
              <p:cNvCxnSpPr>
                <a:stCxn id="132" idx="2"/>
                <a:endCxn id="136" idx="0"/>
              </p:cNvCxnSpPr>
              <p:nvPr/>
            </p:nvCxnSpPr>
            <p:spPr>
              <a:xfrm flipH="1" rot="-5400000">
                <a:off x="2266012" y="4977462"/>
                <a:ext cx="215100" cy="348000"/>
              </a:xfrm>
              <a:prstGeom prst="curvedConnector3">
                <a:avLst>
                  <a:gd fmla="val 49985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</p:grpSp>
        <p:cxnSp>
          <p:nvCxnSpPr>
            <p:cNvPr id="143" name="Shape 143"/>
            <p:cNvCxnSpPr>
              <a:stCxn id="94" idx="1"/>
              <a:endCxn id="130" idx="0"/>
            </p:cNvCxnSpPr>
            <p:nvPr/>
          </p:nvCxnSpPr>
          <p:spPr>
            <a:xfrm flipH="1">
              <a:off x="1467069" y="3494926"/>
              <a:ext cx="4497600" cy="546000"/>
            </a:xfrm>
            <a:prstGeom prst="curvedConnector2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144" name="Shape 144"/>
          <p:cNvGrpSpPr/>
          <p:nvPr/>
        </p:nvGrpSpPr>
        <p:grpSpPr>
          <a:xfrm>
            <a:off x="153649" y="5970975"/>
            <a:ext cx="2655387" cy="352499"/>
            <a:chOff x="153649" y="5970975"/>
            <a:chExt cx="2655387" cy="352499"/>
          </a:xfrm>
        </p:grpSpPr>
        <p:sp>
          <p:nvSpPr>
            <p:cNvPr id="145" name="Shape 145"/>
            <p:cNvSpPr/>
            <p:nvPr/>
          </p:nvSpPr>
          <p:spPr>
            <a:xfrm rot="10800000">
              <a:off x="153649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rot="10800000">
              <a:off x="457199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10800000">
              <a:off x="760749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rot="10800000">
              <a:off x="1072637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10800000">
              <a:off x="1376187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rot="10800000">
              <a:off x="1679737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rot="10800000">
              <a:off x="1991637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2295187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rot="10800000">
              <a:off x="2598737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457200" y="6042075"/>
              <a:ext cx="210300" cy="210300"/>
            </a:xfrm>
            <a:prstGeom prst="ellipse">
              <a:avLst/>
            </a:prstGeom>
            <a:solidFill>
              <a:srgbClr val="00FF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987475" y="6042075"/>
              <a:ext cx="210300" cy="210300"/>
            </a:xfrm>
            <a:prstGeom prst="ellipse">
              <a:avLst/>
            </a:prstGeom>
            <a:solidFill>
              <a:srgbClr val="00FF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" name="Shape 156"/>
          <p:cNvGrpSpPr/>
          <p:nvPr/>
        </p:nvGrpSpPr>
        <p:grpSpPr>
          <a:xfrm>
            <a:off x="3435787" y="5970975"/>
            <a:ext cx="2655387" cy="352499"/>
            <a:chOff x="3435787" y="5970975"/>
            <a:chExt cx="2655387" cy="352499"/>
          </a:xfrm>
        </p:grpSpPr>
        <p:sp>
          <p:nvSpPr>
            <p:cNvPr id="157" name="Shape 157"/>
            <p:cNvSpPr/>
            <p:nvPr/>
          </p:nvSpPr>
          <p:spPr>
            <a:xfrm rot="10800000">
              <a:off x="3435787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10800000">
              <a:off x="3739337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 rot="10800000">
              <a:off x="4042887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 rot="10800000">
              <a:off x="4354774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 rot="10800000">
              <a:off x="4658324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 rot="10800000">
              <a:off x="4961874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 rot="10800000">
              <a:off x="5273774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 rot="10800000">
              <a:off x="5577324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rot="10800000">
              <a:off x="5880874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4350612" y="6042075"/>
              <a:ext cx="210300" cy="210300"/>
            </a:xfrm>
            <a:prstGeom prst="ellipse">
              <a:avLst/>
            </a:prstGeom>
            <a:solidFill>
              <a:srgbClr val="FFFF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Shape 167"/>
          <p:cNvGrpSpPr/>
          <p:nvPr/>
        </p:nvGrpSpPr>
        <p:grpSpPr>
          <a:xfrm>
            <a:off x="6717912" y="5970975"/>
            <a:ext cx="2048287" cy="352499"/>
            <a:chOff x="6717912" y="5970975"/>
            <a:chExt cx="2048287" cy="352499"/>
          </a:xfrm>
        </p:grpSpPr>
        <p:sp>
          <p:nvSpPr>
            <p:cNvPr id="168" name="Shape 168"/>
            <p:cNvSpPr/>
            <p:nvPr/>
          </p:nvSpPr>
          <p:spPr>
            <a:xfrm rot="10800000">
              <a:off x="6717912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 rot="10800000">
              <a:off x="7021462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 rot="10800000">
              <a:off x="7325012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 rot="10800000">
              <a:off x="7636899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 rot="10800000">
              <a:off x="7940449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 rot="10800000">
              <a:off x="8243999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 rot="10800000">
              <a:off x="8555899" y="5970975"/>
              <a:ext cx="210300" cy="352499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7329175" y="6042075"/>
              <a:ext cx="210300" cy="210300"/>
            </a:xfrm>
            <a:prstGeom prst="ellipse">
              <a:avLst/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" name="Shape 176"/>
          <p:cNvGrpSpPr/>
          <p:nvPr/>
        </p:nvGrpSpPr>
        <p:grpSpPr>
          <a:xfrm>
            <a:off x="5577312" y="3528524"/>
            <a:ext cx="1391999" cy="478800"/>
            <a:chOff x="3012812" y="3070849"/>
            <a:chExt cx="1391999" cy="478800"/>
          </a:xfrm>
        </p:grpSpPr>
        <p:sp>
          <p:nvSpPr>
            <p:cNvPr id="177" name="Shape 177"/>
            <p:cNvSpPr/>
            <p:nvPr/>
          </p:nvSpPr>
          <p:spPr>
            <a:xfrm rot="10800000">
              <a:off x="3012812" y="3070849"/>
              <a:ext cx="1391999" cy="478800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3225500" y="3274337"/>
              <a:ext cx="210300" cy="210300"/>
            </a:xfrm>
            <a:prstGeom prst="ellipse">
              <a:avLst/>
            </a:prstGeom>
            <a:solidFill>
              <a:srgbClr val="00FF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3512000" y="3274337"/>
              <a:ext cx="210300" cy="210300"/>
            </a:xfrm>
            <a:prstGeom prst="ellipse">
              <a:avLst/>
            </a:prstGeom>
            <a:solidFill>
              <a:srgbClr val="00FF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3798487" y="3274337"/>
              <a:ext cx="210300" cy="210300"/>
            </a:xfrm>
            <a:prstGeom prst="ellipse">
              <a:avLst/>
            </a:prstGeom>
            <a:solidFill>
              <a:srgbClr val="FFFF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4085000" y="3274337"/>
              <a:ext cx="210300" cy="210300"/>
            </a:xfrm>
            <a:prstGeom prst="ellipse">
              <a:avLst/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Shape 182"/>
          <p:cNvSpPr/>
          <p:nvPr/>
        </p:nvSpPr>
        <p:spPr>
          <a:xfrm>
            <a:off x="1897750" y="2048287"/>
            <a:ext cx="398099" cy="478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-GB" sz="180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83" name="Shape 183"/>
          <p:cNvSpPr/>
          <p:nvPr/>
        </p:nvSpPr>
        <p:spPr>
          <a:xfrm>
            <a:off x="5179875" y="2048287"/>
            <a:ext cx="398099" cy="478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180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84" name="Shape 184"/>
          <p:cNvSpPr/>
          <p:nvPr/>
        </p:nvSpPr>
        <p:spPr>
          <a:xfrm>
            <a:off x="8056200" y="2813437"/>
            <a:ext cx="398099" cy="478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180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85" name="Shape 185"/>
          <p:cNvSpPr/>
          <p:nvPr/>
        </p:nvSpPr>
        <p:spPr>
          <a:xfrm>
            <a:off x="1282300" y="4394287"/>
            <a:ext cx="398099" cy="478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180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86" name="Shape 186"/>
          <p:cNvSpPr/>
          <p:nvPr/>
        </p:nvSpPr>
        <p:spPr>
          <a:xfrm>
            <a:off x="4558237" y="4394287"/>
            <a:ext cx="398099" cy="478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180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87" name="Shape 187"/>
          <p:cNvSpPr/>
          <p:nvPr/>
        </p:nvSpPr>
        <p:spPr>
          <a:xfrm>
            <a:off x="7542987" y="4564887"/>
            <a:ext cx="398099" cy="478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1800">
                <a:solidFill>
                  <a:srgbClr val="FF0000"/>
                </a:solidFill>
              </a:rPr>
              <a:t>?</a:t>
            </a:r>
          </a:p>
        </p:txBody>
      </p:sp>
      <p:grpSp>
        <p:nvGrpSpPr>
          <p:cNvPr id="188" name="Shape 188"/>
          <p:cNvGrpSpPr/>
          <p:nvPr/>
        </p:nvGrpSpPr>
        <p:grpSpPr>
          <a:xfrm>
            <a:off x="3220937" y="2362099"/>
            <a:ext cx="1391999" cy="478800"/>
            <a:chOff x="3012812" y="3070849"/>
            <a:chExt cx="1391999" cy="478800"/>
          </a:xfrm>
        </p:grpSpPr>
        <p:sp>
          <p:nvSpPr>
            <p:cNvPr id="189" name="Shape 189"/>
            <p:cNvSpPr/>
            <p:nvPr/>
          </p:nvSpPr>
          <p:spPr>
            <a:xfrm rot="10800000">
              <a:off x="3012812" y="3070849"/>
              <a:ext cx="1391999" cy="478800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3225500" y="3274337"/>
              <a:ext cx="210300" cy="210300"/>
            </a:xfrm>
            <a:prstGeom prst="ellipse">
              <a:avLst/>
            </a:prstGeom>
            <a:solidFill>
              <a:srgbClr val="00FF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3512000" y="3274337"/>
              <a:ext cx="210300" cy="210300"/>
            </a:xfrm>
            <a:prstGeom prst="ellipse">
              <a:avLst/>
            </a:prstGeom>
            <a:solidFill>
              <a:srgbClr val="00FF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3798487" y="3274337"/>
              <a:ext cx="210300" cy="210300"/>
            </a:xfrm>
            <a:prstGeom prst="ellipse">
              <a:avLst/>
            </a:prstGeom>
            <a:solidFill>
              <a:srgbClr val="FFFF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4085000" y="3274337"/>
              <a:ext cx="210300" cy="210300"/>
            </a:xfrm>
            <a:prstGeom prst="ellipse">
              <a:avLst/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Shape 194"/>
          <p:cNvGrpSpPr/>
          <p:nvPr/>
        </p:nvGrpSpPr>
        <p:grpSpPr>
          <a:xfrm>
            <a:off x="153612" y="2412124"/>
            <a:ext cx="1391999" cy="478800"/>
            <a:chOff x="3012812" y="3070849"/>
            <a:chExt cx="1391999" cy="478800"/>
          </a:xfrm>
        </p:grpSpPr>
        <p:sp>
          <p:nvSpPr>
            <p:cNvPr id="195" name="Shape 195"/>
            <p:cNvSpPr/>
            <p:nvPr/>
          </p:nvSpPr>
          <p:spPr>
            <a:xfrm rot="10800000">
              <a:off x="3012812" y="3070849"/>
              <a:ext cx="1391999" cy="478800"/>
            </a:xfrm>
            <a:prstGeom prst="foldedCorner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3225500" y="3274337"/>
              <a:ext cx="210300" cy="210300"/>
            </a:xfrm>
            <a:prstGeom prst="ellipse">
              <a:avLst/>
            </a:prstGeom>
            <a:solidFill>
              <a:srgbClr val="00FF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3512000" y="3274337"/>
              <a:ext cx="210300" cy="210300"/>
            </a:xfrm>
            <a:prstGeom prst="ellipse">
              <a:avLst/>
            </a:prstGeom>
            <a:solidFill>
              <a:srgbClr val="00FF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3798487" y="3274337"/>
              <a:ext cx="210300" cy="210300"/>
            </a:xfrm>
            <a:prstGeom prst="ellipse">
              <a:avLst/>
            </a:prstGeom>
            <a:solidFill>
              <a:srgbClr val="FFFF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4085000" y="3274337"/>
              <a:ext cx="210300" cy="210300"/>
            </a:xfrm>
            <a:prstGeom prst="ellipse">
              <a:avLst/>
            </a:prstGeom>
            <a:solidFill>
              <a:srgbClr val="FF99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Conclusions</a:t>
            </a:r>
          </a:p>
        </p:txBody>
      </p:sp>
      <p:sp>
        <p:nvSpPr>
          <p:cNvPr id="944" name="Shape 944"/>
          <p:cNvSpPr txBox="1"/>
          <p:nvPr>
            <p:ph idx="1" type="body"/>
          </p:nvPr>
        </p:nvSpPr>
        <p:spPr>
          <a:xfrm>
            <a:off x="457200" y="1145550"/>
            <a:ext cx="8229600" cy="542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Running at huge (10k+ machines) scale requires different software stacks.</a:t>
            </a:r>
            <a:br>
              <a:rPr lang="en-GB"/>
            </a:b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Pretty interesting systems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-GB"/>
              <a:t>Do read the papers!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-GB"/>
              <a:t>(Partial) Bibliography:</a:t>
            </a:r>
          </a:p>
          <a:p>
            <a:pPr indent="0" marL="914400" rtl="0">
              <a:spcBef>
                <a:spcPts val="0"/>
              </a:spcBef>
              <a:buNone/>
            </a:pPr>
            <a:r>
              <a:rPr lang="en-GB" sz="1800" u="sng">
                <a:solidFill>
                  <a:schemeClr val="hlink"/>
                </a:solidFill>
                <a:hlinkClick r:id="rId3"/>
              </a:rPr>
              <a:t>http://malteschwarzkopf.de/research/assets/google-stack.pdf</a:t>
            </a:r>
            <a:br>
              <a:rPr lang="en-GB"/>
            </a:br>
            <a:r>
              <a:rPr lang="en-GB" sz="1800" u="sng">
                <a:solidFill>
                  <a:schemeClr val="hlink"/>
                </a:solidFill>
                <a:hlinkClick r:id="rId4"/>
              </a:rPr>
              <a:t>http://malteschwarzkopf.de/research/assets/facebook-stack.pdf</a:t>
            </a:r>
            <a:r>
              <a:rPr lang="en-GB" sz="1800"/>
              <a:t> 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GB"/>
              <a:t>Lots of activity in this area!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-GB"/>
              <a:t>Open source software</a:t>
            </a:r>
          </a:p>
          <a:p>
            <a:pPr indent="-228600" lvl="1" marL="914400">
              <a:spcBef>
                <a:spcPts val="0"/>
              </a:spcBef>
              <a:buAutoNum type="alphaLcPeriod"/>
            </a:pPr>
            <a:r>
              <a:rPr lang="en-GB"/>
              <a:t>Research initiatives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Shape 9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37" y="1876000"/>
            <a:ext cx="3171825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Shape 950"/>
          <p:cNvSpPr txBox="1"/>
          <p:nvPr/>
        </p:nvSpPr>
        <p:spPr>
          <a:xfrm>
            <a:off x="3446625" y="1843600"/>
            <a:ext cx="5552999" cy="133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480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Cambridge </a:t>
            </a:r>
            <a:br>
              <a:rPr lang="en-GB" sz="480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</a:br>
            <a:r>
              <a:rPr lang="en-GB" sz="480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Systems at Scale</a:t>
            </a:r>
          </a:p>
        </p:txBody>
      </p:sp>
      <p:sp>
        <p:nvSpPr>
          <p:cNvPr id="951" name="Shape 951"/>
          <p:cNvSpPr txBox="1"/>
          <p:nvPr/>
        </p:nvSpPr>
        <p:spPr>
          <a:xfrm>
            <a:off x="3745900" y="3949900"/>
            <a:ext cx="4913099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6D9EEB"/>
                </a:solidFill>
                <a:latin typeface="Indie Flower"/>
                <a:ea typeface="Indie Flower"/>
                <a:cs typeface="Indie Flower"/>
                <a:sym typeface="Indie Flower"/>
              </a:rPr>
              <a:t>@CamSysAtScale</a:t>
            </a:r>
          </a:p>
        </p:txBody>
      </p:sp>
      <p:sp>
        <p:nvSpPr>
          <p:cNvPr id="952" name="Shape 952"/>
          <p:cNvSpPr txBox="1"/>
          <p:nvPr/>
        </p:nvSpPr>
        <p:spPr>
          <a:xfrm>
            <a:off x="3523375" y="4521400"/>
            <a:ext cx="5399999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camsas.org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57200" y="274646"/>
            <a:ext cx="8229600" cy="805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What we’ll chat about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457200" y="1295400"/>
            <a:ext cx="8229600" cy="4029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GB"/>
              <a:t>Datacenter hardware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GB"/>
              <a:t>Scalable software stacks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AutoNum type="alphaLcPeriod"/>
            </a:pPr>
            <a:r>
              <a:rPr lang="en-GB"/>
              <a:t>Google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AutoNum type="alphaLcPeriod"/>
            </a:pPr>
            <a:r>
              <a:rPr lang="en-GB"/>
              <a:t>Facebook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GB"/>
              <a:t>Differences compared to HPC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GB"/>
              <a:t>Current research directions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1808325" y="5572825"/>
            <a:ext cx="7062599" cy="80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b="1" lang="en-GB" sz="3600">
                <a:latin typeface="Indie Flower"/>
                <a:ea typeface="Indie Flower"/>
                <a:cs typeface="Indie Flower"/>
                <a:sym typeface="Indie Flower"/>
              </a:rPr>
              <a:t>Please ask questions - any time! :)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0561"/>
            <a:ext cx="9144000" cy="483687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/>
          <p:nvPr/>
        </p:nvSpPr>
        <p:spPr>
          <a:xfrm>
            <a:off x="3273417" y="2564650"/>
            <a:ext cx="2845325" cy="1944800"/>
          </a:xfrm>
          <a:custGeom>
            <a:pathLst>
              <a:path extrusionOk="0" h="77792" w="113813">
                <a:moveTo>
                  <a:pt x="8725" y="0"/>
                </a:moveTo>
                <a:cubicBezTo>
                  <a:pt x="7549" y="5383"/>
                  <a:pt x="-4164" y="24337"/>
                  <a:pt x="1674" y="32299"/>
                </a:cubicBezTo>
                <a:cubicBezTo>
                  <a:pt x="7512" y="40260"/>
                  <a:pt x="34466" y="43748"/>
                  <a:pt x="43754" y="47767"/>
                </a:cubicBezTo>
                <a:cubicBezTo>
                  <a:pt x="53042" y="51785"/>
                  <a:pt x="45725" y="51405"/>
                  <a:pt x="57402" y="56410"/>
                </a:cubicBezTo>
                <a:cubicBezTo>
                  <a:pt x="69078" y="61414"/>
                  <a:pt x="104411" y="74228"/>
                  <a:pt x="113813" y="77792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1312" l="630" r="866" t="10011"/>
          <a:stretch/>
        </p:blipFill>
        <p:spPr>
          <a:xfrm>
            <a:off x="0" y="989475"/>
            <a:ext cx="9143999" cy="5183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4725" y="0"/>
            <a:ext cx="10287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